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  <p:txBody>
          <a:bodyPr/>
          <a:p>
            <a:r>
              <a:rPr altLang="en-US" lang="zh-CN"/>
              <a:t>
</a:t>
            </a:r>
            <a:endParaRPr altLang="en-US" lang="zh-CN"/>
          </a:p>
        </p:txBody>
      </p:sp>
      <p:pic>
        <p:nvPicPr>
          <p:cNvPr id="2097153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77" name="Text 1"/>
          <p:cNvSpPr/>
          <p:nvPr/>
        </p:nvSpPr>
        <p:spPr>
          <a:xfrm>
            <a:off x="6350437" y="2086213"/>
            <a:ext cx="7415927" cy="100203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7890"/>
              </a:lnSpc>
              <a:buNone/>
            </a:pPr>
            <a:r>
              <a:rPr b="1" dirty="0" sz="6312" kern="0" lang="en-US" spc="-126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Pottali Kalpana</a:t>
            </a:r>
            <a:endParaRPr dirty="0" sz="6312" lang="en-US"/>
          </a:p>
        </p:txBody>
      </p:sp>
      <p:sp>
        <p:nvSpPr>
          <p:cNvPr id="1048578" name="Text 2"/>
          <p:cNvSpPr/>
          <p:nvPr/>
        </p:nvSpPr>
        <p:spPr>
          <a:xfrm>
            <a:off x="6350437" y="3458528"/>
            <a:ext cx="7415927" cy="197524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3110"/>
              </a:lnSpc>
              <a:buNone/>
            </a:pPr>
            <a:r>
              <a:rPr dirty="0" sz="1944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Pottali Kalpana is a traditional Ayurvedic medicinal preparation that involves the processing of mercury and other substances into a compact and potent form. This presentation explores the significance, history, preparation, and applications of Pottali Kalpana, highlighting its unique features and contributions to Ayurvedic medicine.</a:t>
            </a:r>
            <a:endParaRPr dirty="0" sz="1944" lang="en-US"/>
          </a:p>
        </p:txBody>
      </p:sp>
      <p:sp>
        <p:nvSpPr>
          <p:cNvPr id="1048579" name="Shape 3"/>
          <p:cNvSpPr/>
          <p:nvPr/>
        </p:nvSpPr>
        <p:spPr>
          <a:xfrm>
            <a:off x="6350437" y="5729883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2097154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58057" y="5737503"/>
            <a:ext cx="379690" cy="379690"/>
          </a:xfrm>
          <a:prstGeom prst="rect"/>
        </p:spPr>
      </p:pic>
      <p:sp>
        <p:nvSpPr>
          <p:cNvPr id="1048580" name="Text 4"/>
          <p:cNvSpPr/>
          <p:nvPr/>
        </p:nvSpPr>
        <p:spPr>
          <a:xfrm>
            <a:off x="6868716" y="5711428"/>
            <a:ext cx="3851558" cy="766088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3402"/>
              </a:lnSpc>
              <a:buNone/>
            </a:pPr>
            <a:r>
              <a:rPr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</a:t>
            </a:r>
            <a:r>
              <a:rPr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EEJITH </a:t>
            </a:r>
            <a:r>
              <a:rPr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E.G</a:t>
            </a:r>
            <a:endParaRPr dirty="0" sz="2430" lang="en-US"/>
          </a:p>
          <a:p>
            <a:pPr algn="l" indent="0" marL="0">
              <a:lnSpc>
                <a:spcPts val="3402"/>
              </a:lnSpc>
              <a:buNone/>
            </a:pP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</a:t>
            </a:r>
            <a:r>
              <a:rPr altLang="en-IN" b="1" dirty="0" sz="2430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</a:t>
            </a:r>
            <a:endParaRPr dirty="0" sz="243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84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pic>
        <p:nvPicPr>
          <p:cNvPr id="2097156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pic>
        <p:nvPicPr>
          <p:cNvPr id="2097157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418082" y="2262902"/>
            <a:ext cx="4938236" cy="3703677"/>
          </a:xfrm>
          <a:prstGeom prst="rect"/>
        </p:spPr>
      </p:pic>
      <p:sp>
        <p:nvSpPr>
          <p:cNvPr id="1048585" name="Text 1"/>
          <p:cNvSpPr/>
          <p:nvPr/>
        </p:nvSpPr>
        <p:spPr>
          <a:xfrm>
            <a:off x="767358" y="954405"/>
            <a:ext cx="6083618" cy="644843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078"/>
              </a:lnSpc>
              <a:buNone/>
            </a:pPr>
            <a:r>
              <a:rPr b="1" dirty="0" sz="4063" kern="0" lang="en-US" spc="-81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Importance Of Rasashastra</a:t>
            </a:r>
            <a:endParaRPr dirty="0" sz="4063" lang="en-US"/>
          </a:p>
        </p:txBody>
      </p:sp>
      <p:sp>
        <p:nvSpPr>
          <p:cNvPr id="1048586" name="Shape 2"/>
          <p:cNvSpPr/>
          <p:nvPr/>
        </p:nvSpPr>
        <p:spPr>
          <a:xfrm>
            <a:off x="767358" y="2174677"/>
            <a:ext cx="493276" cy="493276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587" name="Text 3"/>
          <p:cNvSpPr/>
          <p:nvPr/>
        </p:nvSpPr>
        <p:spPr>
          <a:xfrm>
            <a:off x="936546" y="2266474"/>
            <a:ext cx="154781" cy="3095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38"/>
              </a:lnSpc>
              <a:buNone/>
            </a:pPr>
            <a:r>
              <a:rPr b="1" dirty="0" sz="2438" kern="0" lang="en-US" spc="-49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dirty="0" sz="2438" lang="en-US"/>
          </a:p>
        </p:txBody>
      </p:sp>
      <p:sp>
        <p:nvSpPr>
          <p:cNvPr id="1048588" name="Text 4"/>
          <p:cNvSpPr/>
          <p:nvPr/>
        </p:nvSpPr>
        <p:spPr>
          <a:xfrm>
            <a:off x="1479828" y="2174677"/>
            <a:ext cx="2579608" cy="32242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39"/>
              </a:lnSpc>
              <a:buNone/>
            </a:pPr>
            <a:r>
              <a:rPr b="1" dirty="0" sz="2031" kern="0" lang="en-US" spc="-41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Subject of Mercury</a:t>
            </a:r>
            <a:endParaRPr dirty="0" sz="2031" lang="en-US"/>
          </a:p>
        </p:txBody>
      </p:sp>
      <p:sp>
        <p:nvSpPr>
          <p:cNvPr id="1048589" name="Text 5"/>
          <p:cNvSpPr/>
          <p:nvPr/>
        </p:nvSpPr>
        <p:spPr>
          <a:xfrm>
            <a:off x="1479828" y="2628662"/>
            <a:ext cx="6896814" cy="70175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63"/>
              </a:lnSpc>
              <a:buNone/>
            </a:pPr>
            <a:r>
              <a:rPr dirty="0" sz="1727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Rasashastra is the branch of Ayurveda that deals with mercury, its allied substances, and their therapeutic applications.</a:t>
            </a:r>
            <a:endParaRPr dirty="0" sz="1727" lang="en-US"/>
          </a:p>
        </p:txBody>
      </p:sp>
      <p:sp>
        <p:nvSpPr>
          <p:cNvPr id="1048590" name="Shape 6"/>
          <p:cNvSpPr/>
          <p:nvPr/>
        </p:nvSpPr>
        <p:spPr>
          <a:xfrm>
            <a:off x="767358" y="3796189"/>
            <a:ext cx="493276" cy="493276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591" name="Text 7"/>
          <p:cNvSpPr/>
          <p:nvPr/>
        </p:nvSpPr>
        <p:spPr>
          <a:xfrm>
            <a:off x="936546" y="3887986"/>
            <a:ext cx="154781" cy="3095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38"/>
              </a:lnSpc>
              <a:buNone/>
            </a:pPr>
            <a:r>
              <a:rPr b="1" dirty="0" sz="2438" kern="0" lang="en-US" spc="-49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dirty="0" sz="2438" lang="en-US"/>
          </a:p>
        </p:txBody>
      </p:sp>
      <p:sp>
        <p:nvSpPr>
          <p:cNvPr id="1048592" name="Text 8"/>
          <p:cNvSpPr/>
          <p:nvPr/>
        </p:nvSpPr>
        <p:spPr>
          <a:xfrm>
            <a:off x="1479828" y="3796189"/>
            <a:ext cx="2579608" cy="32242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39"/>
              </a:lnSpc>
              <a:buNone/>
            </a:pPr>
            <a:r>
              <a:rPr b="1" dirty="0" sz="2031" kern="0" lang="en-US" spc="-41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Therapeutic Benefits</a:t>
            </a:r>
            <a:endParaRPr dirty="0" sz="2031" lang="en-US"/>
          </a:p>
        </p:txBody>
      </p:sp>
      <p:sp>
        <p:nvSpPr>
          <p:cNvPr id="1048593" name="Text 9"/>
          <p:cNvSpPr/>
          <p:nvPr/>
        </p:nvSpPr>
        <p:spPr>
          <a:xfrm>
            <a:off x="1479828" y="4250174"/>
            <a:ext cx="6896814" cy="105263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63"/>
              </a:lnSpc>
              <a:buNone/>
            </a:pPr>
            <a:r>
              <a:rPr dirty="0" sz="1727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Rasa kalpas, preparations involving mercury, are highly valued for their effectiveness in treating various ailments. They are known for their potency, palatability, and ability to quickly address disease pathology.</a:t>
            </a:r>
            <a:endParaRPr dirty="0" sz="1727" lang="en-US"/>
          </a:p>
        </p:txBody>
      </p:sp>
      <p:sp>
        <p:nvSpPr>
          <p:cNvPr id="1048594" name="Shape 10"/>
          <p:cNvSpPr/>
          <p:nvPr/>
        </p:nvSpPr>
        <p:spPr>
          <a:xfrm>
            <a:off x="767358" y="5768578"/>
            <a:ext cx="493276" cy="493276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595" name="Text 11"/>
          <p:cNvSpPr/>
          <p:nvPr/>
        </p:nvSpPr>
        <p:spPr>
          <a:xfrm>
            <a:off x="936546" y="5860375"/>
            <a:ext cx="154781" cy="3095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38"/>
              </a:lnSpc>
              <a:buNone/>
            </a:pPr>
            <a:r>
              <a:rPr b="1" dirty="0" sz="2438" kern="0" lang="en-US" spc="-49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dirty="0" sz="2438" lang="en-US"/>
          </a:p>
        </p:txBody>
      </p:sp>
      <p:sp>
        <p:nvSpPr>
          <p:cNvPr id="1048596" name="Text 12"/>
          <p:cNvSpPr/>
          <p:nvPr/>
        </p:nvSpPr>
        <p:spPr>
          <a:xfrm>
            <a:off x="1479828" y="5768578"/>
            <a:ext cx="2579608" cy="32242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39"/>
              </a:lnSpc>
              <a:buNone/>
            </a:pPr>
            <a:r>
              <a:rPr b="1" dirty="0" sz="2031" kern="0" lang="en-US" spc="-41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Concise and Compact</a:t>
            </a:r>
            <a:endParaRPr dirty="0" sz="2031" lang="en-US"/>
          </a:p>
        </p:txBody>
      </p:sp>
      <p:sp>
        <p:nvSpPr>
          <p:cNvPr id="1048597" name="Text 13"/>
          <p:cNvSpPr/>
          <p:nvPr/>
        </p:nvSpPr>
        <p:spPr>
          <a:xfrm>
            <a:off x="1479828" y="6222563"/>
            <a:ext cx="6896814" cy="105263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63"/>
              </a:lnSpc>
              <a:buNone/>
            </a:pPr>
            <a:r>
              <a:rPr dirty="0" sz="1727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term "Pottali" signifies a concise and compact form, reflecting the essence of this preparation method. It involves minimizing and consolidating scattered materials into a concentrated and manageable form.</a:t>
            </a:r>
            <a:endParaRPr dirty="0" sz="1727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01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pic>
        <p:nvPicPr>
          <p:cNvPr id="2097159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pic>
        <p:nvPicPr>
          <p:cNvPr id="2097160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66105" y="2294096"/>
            <a:ext cx="4954191" cy="3641407"/>
          </a:xfrm>
          <a:prstGeom prst="rect"/>
        </p:spPr>
      </p:pic>
      <p:sp>
        <p:nvSpPr>
          <p:cNvPr id="1048602" name="Text 1"/>
          <p:cNvSpPr/>
          <p:nvPr/>
        </p:nvSpPr>
        <p:spPr>
          <a:xfrm>
            <a:off x="6231136" y="773549"/>
            <a:ext cx="7654528" cy="125158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4928"/>
              </a:lnSpc>
              <a:buNone/>
            </a:pPr>
            <a:r>
              <a:rPr b="1" dirty="0" sz="3943" kern="0" lang="en-US" spc="-79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Idea Behind The Conception Of Pottali</a:t>
            </a:r>
            <a:endParaRPr dirty="0" sz="3943" lang="en-US"/>
          </a:p>
        </p:txBody>
      </p:sp>
      <p:sp>
        <p:nvSpPr>
          <p:cNvPr id="1048603" name="Shape 2"/>
          <p:cNvSpPr/>
          <p:nvPr/>
        </p:nvSpPr>
        <p:spPr>
          <a:xfrm>
            <a:off x="6231136" y="2344222"/>
            <a:ext cx="7654528" cy="1562100"/>
          </a:xfrm>
          <a:prstGeom prst="roundRect">
            <a:avLst>
              <a:gd name="adj" fmla="val 572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04" name="Text 3"/>
          <p:cNvSpPr/>
          <p:nvPr/>
        </p:nvSpPr>
        <p:spPr>
          <a:xfrm>
            <a:off x="6451521" y="2564606"/>
            <a:ext cx="2503527" cy="31289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64"/>
              </a:lnSpc>
              <a:buNone/>
            </a:pPr>
            <a:r>
              <a:rPr b="1" dirty="0" sz="1971" kern="0" lang="en-US" spc="-39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Minimization</a:t>
            </a:r>
            <a:endParaRPr dirty="0" sz="1971" lang="en-US"/>
          </a:p>
        </p:txBody>
      </p:sp>
      <p:sp>
        <p:nvSpPr>
          <p:cNvPr id="1048605" name="Text 4"/>
          <p:cNvSpPr/>
          <p:nvPr/>
        </p:nvSpPr>
        <p:spPr>
          <a:xfrm>
            <a:off x="6451521" y="3005138"/>
            <a:ext cx="7213759" cy="680799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81"/>
              </a:lnSpc>
              <a:buNone/>
            </a:pPr>
            <a:r>
              <a:rPr dirty="0" sz="1676" kern="0" lang="en-US" spc="-34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word "Pottali" signifies the concept of minimizing, condensing, and making materials compact.</a:t>
            </a:r>
            <a:endParaRPr dirty="0" sz="1676" lang="en-US"/>
          </a:p>
        </p:txBody>
      </p:sp>
      <p:sp>
        <p:nvSpPr>
          <p:cNvPr id="1048606" name="Shape 5"/>
          <p:cNvSpPr/>
          <p:nvPr/>
        </p:nvSpPr>
        <p:spPr>
          <a:xfrm>
            <a:off x="6231136" y="4119086"/>
            <a:ext cx="7654528" cy="1562100"/>
          </a:xfrm>
          <a:prstGeom prst="roundRect">
            <a:avLst>
              <a:gd name="adj" fmla="val 572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07" name="Text 6"/>
          <p:cNvSpPr/>
          <p:nvPr/>
        </p:nvSpPr>
        <p:spPr>
          <a:xfrm>
            <a:off x="6451521" y="4339471"/>
            <a:ext cx="3136940" cy="31289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64"/>
              </a:lnSpc>
              <a:buNone/>
            </a:pPr>
            <a:r>
              <a:rPr b="1" dirty="0" sz="1971" kern="0" lang="en-US" spc="-39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Collection and Consolidation</a:t>
            </a:r>
            <a:endParaRPr dirty="0" sz="1971" lang="en-US"/>
          </a:p>
        </p:txBody>
      </p:sp>
      <p:sp>
        <p:nvSpPr>
          <p:cNvPr id="1048608" name="Text 7"/>
          <p:cNvSpPr/>
          <p:nvPr/>
        </p:nvSpPr>
        <p:spPr>
          <a:xfrm>
            <a:off x="6451521" y="4780002"/>
            <a:ext cx="7213759" cy="680799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81"/>
              </a:lnSpc>
              <a:buNone/>
            </a:pPr>
            <a:r>
              <a:rPr dirty="0" sz="1676" kern="0" lang="en-US" spc="-34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Pottali Kalpana involves collecting scattered materials and transforming them into a compact and comprehensive form.</a:t>
            </a:r>
            <a:endParaRPr dirty="0" sz="1676" lang="en-US"/>
          </a:p>
        </p:txBody>
      </p:sp>
      <p:sp>
        <p:nvSpPr>
          <p:cNvPr id="1048609" name="Shape 8"/>
          <p:cNvSpPr/>
          <p:nvPr/>
        </p:nvSpPr>
        <p:spPr>
          <a:xfrm>
            <a:off x="6231136" y="5893951"/>
            <a:ext cx="7654528" cy="1562100"/>
          </a:xfrm>
          <a:prstGeom prst="roundRect">
            <a:avLst>
              <a:gd name="adj" fmla="val 5722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10" name="Text 9"/>
          <p:cNvSpPr/>
          <p:nvPr/>
        </p:nvSpPr>
        <p:spPr>
          <a:xfrm>
            <a:off x="6451521" y="6114336"/>
            <a:ext cx="2503527" cy="31289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464"/>
              </a:lnSpc>
              <a:buNone/>
            </a:pPr>
            <a:r>
              <a:rPr b="1" dirty="0" sz="1971" kern="0" lang="en-US" spc="-39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Compactness</a:t>
            </a:r>
            <a:endParaRPr dirty="0" sz="1971" lang="en-US"/>
          </a:p>
        </p:txBody>
      </p:sp>
      <p:sp>
        <p:nvSpPr>
          <p:cNvPr id="1048611" name="Text 10"/>
          <p:cNvSpPr/>
          <p:nvPr/>
        </p:nvSpPr>
        <p:spPr>
          <a:xfrm>
            <a:off x="6451521" y="6554867"/>
            <a:ext cx="7213759" cy="680799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81"/>
              </a:lnSpc>
              <a:buNone/>
            </a:pPr>
            <a:r>
              <a:rPr dirty="0" sz="1676" kern="0" lang="en-US" spc="-34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process of Pottali Kalpana aims to achieve compactness, ensuring that the medicinal properties are concentrated and readily available for therapeutic use.</a:t>
            </a:r>
            <a:endParaRPr dirty="0" sz="1676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1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pic>
        <p:nvPicPr>
          <p:cNvPr id="2097162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616" name="Text 1"/>
          <p:cNvSpPr/>
          <p:nvPr/>
        </p:nvSpPr>
        <p:spPr>
          <a:xfrm>
            <a:off x="6233517" y="758190"/>
            <a:ext cx="5023009" cy="62781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944"/>
              </a:lnSpc>
              <a:buNone/>
            </a:pPr>
            <a:r>
              <a:rPr b="1" dirty="0" sz="3955" kern="0" lang="en-US" spc="-79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History</a:t>
            </a:r>
            <a:endParaRPr dirty="0" sz="3955" lang="en-US"/>
          </a:p>
        </p:txBody>
      </p:sp>
      <p:sp>
        <p:nvSpPr>
          <p:cNvPr id="1048617" name="Shape 2"/>
          <p:cNvSpPr/>
          <p:nvPr/>
        </p:nvSpPr>
        <p:spPr>
          <a:xfrm>
            <a:off x="6313527" y="1946315"/>
            <a:ext cx="480298" cy="48029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18" name="Text 3"/>
          <p:cNvSpPr/>
          <p:nvPr/>
        </p:nvSpPr>
        <p:spPr>
          <a:xfrm>
            <a:off x="6478310" y="2035731"/>
            <a:ext cx="150733" cy="30134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73"/>
              </a:lnSpc>
              <a:buNone/>
            </a:pPr>
            <a:r>
              <a:rPr b="1" dirty="0" sz="2373" kern="0" lang="en-US" spc="-47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dirty="0" sz="2373" lang="en-US"/>
          </a:p>
        </p:txBody>
      </p:sp>
      <p:sp>
        <p:nvSpPr>
          <p:cNvPr id="1048619" name="Text 4"/>
          <p:cNvSpPr/>
          <p:nvPr/>
        </p:nvSpPr>
        <p:spPr>
          <a:xfrm>
            <a:off x="7727752" y="1919645"/>
            <a:ext cx="2511504" cy="31384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72"/>
              </a:lnSpc>
              <a:buNone/>
            </a:pPr>
            <a:r>
              <a:rPr b="1" dirty="0" sz="1978" kern="0" lang="en-US" spc="-4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12th Century</a:t>
            </a:r>
            <a:endParaRPr dirty="0" sz="1978" lang="en-US"/>
          </a:p>
        </p:txBody>
      </p:sp>
      <p:sp>
        <p:nvSpPr>
          <p:cNvPr id="1048620" name="Text 5"/>
          <p:cNvSpPr/>
          <p:nvPr/>
        </p:nvSpPr>
        <p:spPr>
          <a:xfrm>
            <a:off x="7727752" y="2361486"/>
            <a:ext cx="6155531" cy="68294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90"/>
              </a:lnSpc>
              <a:buNone/>
            </a:pPr>
            <a:r>
              <a:rPr dirty="0" sz="1681" kern="0" lang="en-US" spc="-34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Early texts like Rasaratnakara, Rasa prakasha sudhakara, and Rasayogasagara Vol-II mention Pottali Kalpana.</a:t>
            </a:r>
            <a:endParaRPr dirty="0" sz="1681" lang="en-US"/>
          </a:p>
        </p:txBody>
      </p:sp>
      <p:sp>
        <p:nvSpPr>
          <p:cNvPr id="1048621" name="Shape 6"/>
          <p:cNvSpPr/>
          <p:nvPr/>
        </p:nvSpPr>
        <p:spPr>
          <a:xfrm>
            <a:off x="6313527" y="3711535"/>
            <a:ext cx="480298" cy="48029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22" name="Text 7"/>
          <p:cNvSpPr/>
          <p:nvPr/>
        </p:nvSpPr>
        <p:spPr>
          <a:xfrm>
            <a:off x="6478310" y="3800951"/>
            <a:ext cx="150733" cy="30134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73"/>
              </a:lnSpc>
              <a:buNone/>
            </a:pPr>
            <a:r>
              <a:rPr b="1" dirty="0" sz="2373" kern="0" lang="en-US" spc="-47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dirty="0" sz="2373" lang="en-US"/>
          </a:p>
        </p:txBody>
      </p:sp>
      <p:sp>
        <p:nvSpPr>
          <p:cNvPr id="1048623" name="Text 8"/>
          <p:cNvSpPr/>
          <p:nvPr/>
        </p:nvSpPr>
        <p:spPr>
          <a:xfrm>
            <a:off x="7727752" y="3684865"/>
            <a:ext cx="2511504" cy="31384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72"/>
              </a:lnSpc>
              <a:buNone/>
            </a:pPr>
            <a:r>
              <a:rPr b="1" dirty="0" sz="1978" kern="0" lang="en-US" spc="-4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13th-18th Centuries</a:t>
            </a:r>
            <a:endParaRPr dirty="0" sz="1978" lang="en-US"/>
          </a:p>
        </p:txBody>
      </p:sp>
      <p:sp>
        <p:nvSpPr>
          <p:cNvPr id="1048624" name="Text 9"/>
          <p:cNvSpPr/>
          <p:nvPr/>
        </p:nvSpPr>
        <p:spPr>
          <a:xfrm>
            <a:off x="7727752" y="4126706"/>
            <a:ext cx="6155531" cy="102441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90"/>
              </a:lnSpc>
              <a:buNone/>
            </a:pPr>
            <a:r>
              <a:rPr dirty="0" sz="1681" kern="0" lang="en-US" spc="-34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Further development and refinement of Pottali Kalpana occurred through texts like Yogaratnakara, Sharangadhara samhita, Siddha bheshaja manimala, and Bhaishajya Ratnavali.</a:t>
            </a:r>
            <a:endParaRPr dirty="0" sz="1681" lang="en-US"/>
          </a:p>
        </p:txBody>
      </p:sp>
      <p:sp>
        <p:nvSpPr>
          <p:cNvPr id="1048625" name="Shape 10"/>
          <p:cNvSpPr/>
          <p:nvPr/>
        </p:nvSpPr>
        <p:spPr>
          <a:xfrm>
            <a:off x="6313527" y="5818227"/>
            <a:ext cx="480298" cy="48029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26" name="Text 11"/>
          <p:cNvSpPr/>
          <p:nvPr/>
        </p:nvSpPr>
        <p:spPr>
          <a:xfrm>
            <a:off x="6478310" y="5907643"/>
            <a:ext cx="150733" cy="30134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373"/>
              </a:lnSpc>
              <a:buNone/>
            </a:pPr>
            <a:r>
              <a:rPr b="1" dirty="0" sz="2373" kern="0" lang="en-US" spc="-47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dirty="0" sz="2373" lang="en-US"/>
          </a:p>
        </p:txBody>
      </p:sp>
      <p:sp>
        <p:nvSpPr>
          <p:cNvPr id="1048627" name="Text 12"/>
          <p:cNvSpPr/>
          <p:nvPr/>
        </p:nvSpPr>
        <p:spPr>
          <a:xfrm>
            <a:off x="7727752" y="5791557"/>
            <a:ext cx="2511504" cy="31384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72"/>
              </a:lnSpc>
              <a:buNone/>
            </a:pPr>
            <a:r>
              <a:rPr b="1" dirty="0" sz="1978" kern="0" lang="en-US" spc="-4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Modern Era</a:t>
            </a:r>
            <a:endParaRPr dirty="0" sz="1978" lang="en-US"/>
          </a:p>
        </p:txBody>
      </p:sp>
      <p:sp>
        <p:nvSpPr>
          <p:cNvPr id="1048628" name="Text 13"/>
          <p:cNvSpPr/>
          <p:nvPr/>
        </p:nvSpPr>
        <p:spPr>
          <a:xfrm>
            <a:off x="7727752" y="6233398"/>
            <a:ext cx="6155531" cy="102441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90"/>
              </a:lnSpc>
              <a:buNone/>
            </a:pPr>
            <a:r>
              <a:rPr dirty="0" sz="1681" kern="0" lang="en-US" spc="-34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legacy of Pottali Kalpana continues today, with numerous texts and practitioners preserving and utilizing this ancient Ayurvedic preparation method.</a:t>
            </a:r>
            <a:endParaRPr dirty="0" sz="1681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32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sp>
        <p:nvSpPr>
          <p:cNvPr id="1048633" name="Text 1"/>
          <p:cNvSpPr/>
          <p:nvPr/>
        </p:nvSpPr>
        <p:spPr>
          <a:xfrm>
            <a:off x="968693" y="2039541"/>
            <a:ext cx="8196620" cy="726043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718"/>
              </a:lnSpc>
              <a:buNone/>
            </a:pPr>
            <a:r>
              <a:rPr b="1" dirty="0" sz="4574" kern="0" lang="en-US" spc="-91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Different Method Of Preparation</a:t>
            </a:r>
            <a:endParaRPr dirty="0" sz="4574" lang="en-US"/>
          </a:p>
        </p:txBody>
      </p:sp>
      <p:sp>
        <p:nvSpPr>
          <p:cNvPr id="1048634" name="Text 2"/>
          <p:cNvSpPr/>
          <p:nvPr/>
        </p:nvSpPr>
        <p:spPr>
          <a:xfrm>
            <a:off x="968693" y="3382685"/>
            <a:ext cx="2904530" cy="36314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59"/>
              </a:lnSpc>
              <a:buNone/>
            </a:pPr>
            <a:r>
              <a:rPr b="1" dirty="0" sz="2287" kern="0" lang="en-US" spc="-46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Putapaka</a:t>
            </a:r>
            <a:endParaRPr dirty="0" sz="2287" lang="en-US"/>
          </a:p>
        </p:txBody>
      </p:sp>
      <p:sp>
        <p:nvSpPr>
          <p:cNvPr id="1048635" name="Text 3"/>
          <p:cNvSpPr/>
          <p:nvPr/>
        </p:nvSpPr>
        <p:spPr>
          <a:xfrm>
            <a:off x="968693" y="3992642"/>
            <a:ext cx="3828931" cy="158019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3110"/>
              </a:lnSpc>
              <a:buNone/>
            </a:pPr>
            <a:r>
              <a:rPr dirty="0" sz="1944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Putapaka method involves heating the Pottali in a sealed container, often using a sand bath, to facilitate the transformation of the ingredients.</a:t>
            </a:r>
            <a:endParaRPr dirty="0" sz="1944" lang="en-US"/>
          </a:p>
        </p:txBody>
      </p:sp>
      <p:sp>
        <p:nvSpPr>
          <p:cNvPr id="1048636" name="Text 4"/>
          <p:cNvSpPr/>
          <p:nvPr/>
        </p:nvSpPr>
        <p:spPr>
          <a:xfrm>
            <a:off x="5407462" y="3382685"/>
            <a:ext cx="2904530" cy="36314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59"/>
              </a:lnSpc>
              <a:buNone/>
            </a:pPr>
            <a:r>
              <a:rPr b="1" dirty="0" sz="2287" kern="0" lang="en-US" spc="-46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Gandhaka Drava Paka</a:t>
            </a:r>
            <a:endParaRPr dirty="0" sz="2287" lang="en-US"/>
          </a:p>
        </p:txBody>
      </p:sp>
      <p:sp>
        <p:nvSpPr>
          <p:cNvPr id="1048637" name="Text 5"/>
          <p:cNvSpPr/>
          <p:nvPr/>
        </p:nvSpPr>
        <p:spPr>
          <a:xfrm>
            <a:off x="5407462" y="3992642"/>
            <a:ext cx="3828931" cy="158019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3110"/>
              </a:lnSpc>
              <a:buNone/>
            </a:pPr>
            <a:r>
              <a:rPr dirty="0" sz="1944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method involves boiling the Pottali in melted sulfur, allowing the sulfur to penetrate and interact with the ingredients.</a:t>
            </a:r>
            <a:endParaRPr dirty="0" sz="1944" lang="en-US"/>
          </a:p>
        </p:txBody>
      </p:sp>
      <p:sp>
        <p:nvSpPr>
          <p:cNvPr id="1048638" name="Text 6"/>
          <p:cNvSpPr/>
          <p:nvPr/>
        </p:nvSpPr>
        <p:spPr>
          <a:xfrm>
            <a:off x="9846231" y="3382685"/>
            <a:ext cx="2904530" cy="363141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59"/>
              </a:lnSpc>
              <a:buNone/>
            </a:pPr>
            <a:r>
              <a:rPr b="1" dirty="0" sz="2287" kern="0" lang="en-US" spc="-46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Bhavana Vidhi</a:t>
            </a:r>
            <a:endParaRPr dirty="0" sz="2287" lang="en-US"/>
          </a:p>
        </p:txBody>
      </p:sp>
      <p:sp>
        <p:nvSpPr>
          <p:cNvPr id="1048639" name="Text 7"/>
          <p:cNvSpPr/>
          <p:nvPr/>
        </p:nvSpPr>
        <p:spPr>
          <a:xfrm>
            <a:off x="9846231" y="3992642"/>
            <a:ext cx="3828931" cy="197524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3110"/>
              </a:lnSpc>
              <a:buNone/>
            </a:pPr>
            <a:r>
              <a:rPr dirty="0" sz="1944" kern="0" lang="en-US" spc="-39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Bhavana Vidhi involves trituration, where the ingredients are ground together with a liquid medium, such as herbal juices, to enhance their properties.</a:t>
            </a:r>
            <a:endParaRPr dirty="0" sz="1944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3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pic>
        <p:nvPicPr>
          <p:cNvPr id="2097165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pic>
        <p:nvPicPr>
          <p:cNvPr id="2097166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15979" y="2429947"/>
            <a:ext cx="5054322" cy="3369588"/>
          </a:xfrm>
          <a:prstGeom prst="rect"/>
        </p:spPr>
      </p:pic>
      <p:sp>
        <p:nvSpPr>
          <p:cNvPr id="1048644" name="Text 1"/>
          <p:cNvSpPr/>
          <p:nvPr/>
        </p:nvSpPr>
        <p:spPr>
          <a:xfrm>
            <a:off x="6091238" y="1063109"/>
            <a:ext cx="4066342" cy="508159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002"/>
              </a:lnSpc>
              <a:buNone/>
            </a:pPr>
            <a:r>
              <a:rPr b="1" dirty="0" sz="3202" kern="0" lang="en-US" spc="-64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Specifications</a:t>
            </a:r>
            <a:endParaRPr dirty="0" sz="3202" lang="en-US"/>
          </a:p>
        </p:txBody>
      </p:sp>
      <p:sp>
        <p:nvSpPr>
          <p:cNvPr id="1048645" name="Shape 2"/>
          <p:cNvSpPr/>
          <p:nvPr/>
        </p:nvSpPr>
        <p:spPr>
          <a:xfrm>
            <a:off x="6091238" y="1830467"/>
            <a:ext cx="7934325" cy="5335905"/>
          </a:xfrm>
          <a:prstGeom prst="roundRect">
            <a:avLst>
              <a:gd name="adj" fmla="val 136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048646" name="Shape 3"/>
          <p:cNvSpPr/>
          <p:nvPr/>
        </p:nvSpPr>
        <p:spPr>
          <a:xfrm>
            <a:off x="6098857" y="1838087"/>
            <a:ext cx="7919085" cy="775573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47" name="Text 4"/>
          <p:cNvSpPr/>
          <p:nvPr/>
        </p:nvSpPr>
        <p:spPr>
          <a:xfrm>
            <a:off x="6271617" y="1949291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Ingredients</a:t>
            </a:r>
            <a:endParaRPr dirty="0" sz="1361" lang="en-US"/>
          </a:p>
        </p:txBody>
      </p:sp>
      <p:sp>
        <p:nvSpPr>
          <p:cNvPr id="1048648" name="Text 5"/>
          <p:cNvSpPr/>
          <p:nvPr/>
        </p:nvSpPr>
        <p:spPr>
          <a:xfrm>
            <a:off x="10234970" y="1949291"/>
            <a:ext cx="3610213" cy="55316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Parada (Mercury), Gandhaka (Sulfur), Lohadi varga (Iron group metals)</a:t>
            </a:r>
            <a:endParaRPr dirty="0" sz="1361" lang="en-US"/>
          </a:p>
        </p:txBody>
      </p:sp>
      <p:sp>
        <p:nvSpPr>
          <p:cNvPr id="1048649" name="Shape 6"/>
          <p:cNvSpPr/>
          <p:nvPr/>
        </p:nvSpPr>
        <p:spPr>
          <a:xfrm>
            <a:off x="6098857" y="2613660"/>
            <a:ext cx="7919085" cy="775573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50" name="Text 7"/>
          <p:cNvSpPr/>
          <p:nvPr/>
        </p:nvSpPr>
        <p:spPr>
          <a:xfrm>
            <a:off x="6271617" y="2724864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Binding Agents</a:t>
            </a:r>
            <a:endParaRPr dirty="0" sz="1361" lang="en-US"/>
          </a:p>
        </p:txBody>
      </p:sp>
      <p:sp>
        <p:nvSpPr>
          <p:cNvPr id="1048651" name="Text 8"/>
          <p:cNvSpPr/>
          <p:nvPr/>
        </p:nvSpPr>
        <p:spPr>
          <a:xfrm>
            <a:off x="10234970" y="2724864"/>
            <a:ext cx="3610213" cy="55316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Kumari swarasa (Aloe vera juice), Babbula niryasa (Acacia gum)</a:t>
            </a:r>
            <a:endParaRPr dirty="0" sz="1361" lang="en-US"/>
          </a:p>
        </p:txBody>
      </p:sp>
      <p:sp>
        <p:nvSpPr>
          <p:cNvPr id="1048652" name="Shape 9"/>
          <p:cNvSpPr/>
          <p:nvPr/>
        </p:nvSpPr>
        <p:spPr>
          <a:xfrm>
            <a:off x="6098857" y="3389233"/>
            <a:ext cx="7919085" cy="498991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53" name="Text 10"/>
          <p:cNvSpPr/>
          <p:nvPr/>
        </p:nvSpPr>
        <p:spPr>
          <a:xfrm>
            <a:off x="6271617" y="3500438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Shape</a:t>
            </a:r>
            <a:endParaRPr dirty="0" sz="1361" lang="en-US"/>
          </a:p>
        </p:txBody>
      </p:sp>
      <p:sp>
        <p:nvSpPr>
          <p:cNvPr id="1048654" name="Text 11"/>
          <p:cNvSpPr/>
          <p:nvPr/>
        </p:nvSpPr>
        <p:spPr>
          <a:xfrm>
            <a:off x="10234970" y="3500438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Pooga phala (Areca nut), Shikharakara (Conical)</a:t>
            </a:r>
            <a:endParaRPr dirty="0" sz="1361" lang="en-US"/>
          </a:p>
        </p:txBody>
      </p:sp>
      <p:sp>
        <p:nvSpPr>
          <p:cNvPr id="1048655" name="Shape 12"/>
          <p:cNvSpPr/>
          <p:nvPr/>
        </p:nvSpPr>
        <p:spPr>
          <a:xfrm>
            <a:off x="6098857" y="3888224"/>
            <a:ext cx="7919085" cy="498991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56" name="Text 13"/>
          <p:cNvSpPr/>
          <p:nvPr/>
        </p:nvSpPr>
        <p:spPr>
          <a:xfrm>
            <a:off x="6271617" y="3999428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Container</a:t>
            </a:r>
            <a:endParaRPr dirty="0" sz="1361" lang="en-US"/>
          </a:p>
        </p:txBody>
      </p:sp>
      <p:sp>
        <p:nvSpPr>
          <p:cNvPr id="1048657" name="Text 14"/>
          <p:cNvSpPr/>
          <p:nvPr/>
        </p:nvSpPr>
        <p:spPr>
          <a:xfrm>
            <a:off x="10234970" y="3999428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Loha patra (Iron vessel), Mrittika patra (Clay vessel)</a:t>
            </a:r>
            <a:endParaRPr dirty="0" sz="1361" lang="en-US"/>
          </a:p>
        </p:txBody>
      </p:sp>
      <p:sp>
        <p:nvSpPr>
          <p:cNvPr id="1048658" name="Shape 15"/>
          <p:cNvSpPr/>
          <p:nvPr/>
        </p:nvSpPr>
        <p:spPr>
          <a:xfrm>
            <a:off x="6098857" y="4387215"/>
            <a:ext cx="7919085" cy="498991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59" name="Text 16"/>
          <p:cNvSpPr/>
          <p:nvPr/>
        </p:nvSpPr>
        <p:spPr>
          <a:xfrm>
            <a:off x="6271617" y="4498419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Cloth</a:t>
            </a:r>
            <a:endParaRPr dirty="0" sz="1361" lang="en-US"/>
          </a:p>
        </p:txBody>
      </p:sp>
      <p:sp>
        <p:nvSpPr>
          <p:cNvPr id="1048660" name="Text 17"/>
          <p:cNvSpPr/>
          <p:nvPr/>
        </p:nvSpPr>
        <p:spPr>
          <a:xfrm>
            <a:off x="10234970" y="4498419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Silk cloth</a:t>
            </a:r>
            <a:endParaRPr dirty="0" sz="1361" lang="en-US"/>
          </a:p>
        </p:txBody>
      </p:sp>
      <p:sp>
        <p:nvSpPr>
          <p:cNvPr id="1048661" name="Shape 18"/>
          <p:cNvSpPr/>
          <p:nvPr/>
        </p:nvSpPr>
        <p:spPr>
          <a:xfrm>
            <a:off x="6098857" y="4886206"/>
            <a:ext cx="7919085" cy="498991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62" name="Text 19"/>
          <p:cNvSpPr/>
          <p:nvPr/>
        </p:nvSpPr>
        <p:spPr>
          <a:xfrm>
            <a:off x="6271617" y="4997410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Yantra</a:t>
            </a:r>
            <a:endParaRPr dirty="0" sz="1361" lang="en-US"/>
          </a:p>
        </p:txBody>
      </p:sp>
      <p:sp>
        <p:nvSpPr>
          <p:cNvPr id="1048663" name="Text 20"/>
          <p:cNvSpPr/>
          <p:nvPr/>
        </p:nvSpPr>
        <p:spPr>
          <a:xfrm>
            <a:off x="10234970" y="4997410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Valuka yantra (Sand bath)</a:t>
            </a:r>
            <a:endParaRPr dirty="0" sz="1361" lang="en-US"/>
          </a:p>
        </p:txBody>
      </p:sp>
      <p:sp>
        <p:nvSpPr>
          <p:cNvPr id="1048664" name="Shape 21"/>
          <p:cNvSpPr/>
          <p:nvPr/>
        </p:nvSpPr>
        <p:spPr>
          <a:xfrm>
            <a:off x="6098857" y="5385197"/>
            <a:ext cx="7919085" cy="775573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65" name="Text 22"/>
          <p:cNvSpPr/>
          <p:nvPr/>
        </p:nvSpPr>
        <p:spPr>
          <a:xfrm>
            <a:off x="6271617" y="5496401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Paka lakshana</a:t>
            </a:r>
            <a:endParaRPr dirty="0" sz="1361" lang="en-US"/>
          </a:p>
        </p:txBody>
      </p:sp>
      <p:sp>
        <p:nvSpPr>
          <p:cNvPr id="1048666" name="Text 23"/>
          <p:cNvSpPr/>
          <p:nvPr/>
        </p:nvSpPr>
        <p:spPr>
          <a:xfrm>
            <a:off x="10234970" y="5496401"/>
            <a:ext cx="3610213" cy="55316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Neelashyama varna (Blue-black color), Metallic sound, Burning of silk cloth</a:t>
            </a:r>
            <a:endParaRPr dirty="0" sz="1361" lang="en-US"/>
          </a:p>
        </p:txBody>
      </p:sp>
      <p:sp>
        <p:nvSpPr>
          <p:cNvPr id="1048667" name="Shape 24"/>
          <p:cNvSpPr/>
          <p:nvPr/>
        </p:nvSpPr>
        <p:spPr>
          <a:xfrm>
            <a:off x="6098857" y="6160770"/>
            <a:ext cx="7919085" cy="498991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68" name="Text 25"/>
          <p:cNvSpPr/>
          <p:nvPr/>
        </p:nvSpPr>
        <p:spPr>
          <a:xfrm>
            <a:off x="6271617" y="6271974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Paka kala</a:t>
            </a:r>
            <a:endParaRPr dirty="0" sz="1361" lang="en-US"/>
          </a:p>
        </p:txBody>
      </p:sp>
      <p:sp>
        <p:nvSpPr>
          <p:cNvPr id="1048669" name="Text 26"/>
          <p:cNvSpPr/>
          <p:nvPr/>
        </p:nvSpPr>
        <p:spPr>
          <a:xfrm>
            <a:off x="10234970" y="6271974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1-8 hours</a:t>
            </a:r>
            <a:endParaRPr dirty="0" sz="1361" lang="en-US"/>
          </a:p>
        </p:txBody>
      </p:sp>
      <p:sp>
        <p:nvSpPr>
          <p:cNvPr id="1048670" name="Shape 27"/>
          <p:cNvSpPr/>
          <p:nvPr/>
        </p:nvSpPr>
        <p:spPr>
          <a:xfrm>
            <a:off x="6098857" y="6659761"/>
            <a:ext cx="7919085" cy="498991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71" name="Text 28"/>
          <p:cNvSpPr/>
          <p:nvPr/>
        </p:nvSpPr>
        <p:spPr>
          <a:xfrm>
            <a:off x="6271617" y="6770965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Paschat karma</a:t>
            </a:r>
            <a:endParaRPr dirty="0" sz="1361" lang="en-US"/>
          </a:p>
        </p:txBody>
      </p:sp>
      <p:sp>
        <p:nvSpPr>
          <p:cNvPr id="1048672" name="Text 29"/>
          <p:cNvSpPr/>
          <p:nvPr/>
        </p:nvSpPr>
        <p:spPr>
          <a:xfrm>
            <a:off x="10234970" y="6770965"/>
            <a:ext cx="3610213" cy="27658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Polishing of Pottali</a:t>
            </a:r>
            <a:endParaRPr dirty="0" sz="1361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7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pic>
        <p:nvPicPr>
          <p:cNvPr id="2097168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pic>
        <p:nvPicPr>
          <p:cNvPr id="2097169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392722" y="2216944"/>
            <a:ext cx="4988838" cy="3795713"/>
          </a:xfrm>
          <a:prstGeom prst="rect"/>
        </p:spPr>
      </p:pic>
      <p:sp>
        <p:nvSpPr>
          <p:cNvPr id="1048677" name="Text 1"/>
          <p:cNvSpPr/>
          <p:nvPr/>
        </p:nvSpPr>
        <p:spPr>
          <a:xfrm>
            <a:off x="696397" y="1026200"/>
            <a:ext cx="4681895" cy="58519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608"/>
              </a:lnSpc>
              <a:buNone/>
            </a:pPr>
            <a:r>
              <a:rPr b="1" dirty="0" sz="3687" kern="0" lang="en-US" spc="-74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Procedure</a:t>
            </a:r>
            <a:endParaRPr dirty="0" sz="3687" lang="en-US"/>
          </a:p>
        </p:txBody>
      </p:sp>
      <p:pic>
        <p:nvPicPr>
          <p:cNvPr id="2097170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96397" y="1909763"/>
            <a:ext cx="994886" cy="1764506"/>
          </a:xfrm>
          <a:prstGeom prst="rect"/>
        </p:spPr>
      </p:pic>
      <p:sp>
        <p:nvSpPr>
          <p:cNvPr id="1048678" name="Text 2"/>
          <p:cNvSpPr/>
          <p:nvPr/>
        </p:nvSpPr>
        <p:spPr>
          <a:xfrm>
            <a:off x="1989653" y="2108716"/>
            <a:ext cx="2340888" cy="29253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304"/>
              </a:lnSpc>
              <a:buNone/>
            </a:pPr>
            <a:r>
              <a:rPr b="1" dirty="0" sz="1843" kern="0" lang="en-US" spc="-37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Poorva Karma</a:t>
            </a:r>
            <a:endParaRPr dirty="0" sz="1843" lang="en-US"/>
          </a:p>
        </p:txBody>
      </p:sp>
      <p:sp>
        <p:nvSpPr>
          <p:cNvPr id="1048679" name="Text 3"/>
          <p:cNvSpPr/>
          <p:nvPr/>
        </p:nvSpPr>
        <p:spPr>
          <a:xfrm>
            <a:off x="1989653" y="2520553"/>
            <a:ext cx="6457950" cy="95476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507"/>
              </a:lnSpc>
              <a:buNone/>
            </a:pPr>
            <a:r>
              <a:rPr dirty="0" sz="1567" kern="0" lang="en-US" spc="-3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initial stage involves identifying and collecting raw materials, purifying them, preparing kajjali (a mercury-sulfur compound), arranging the sand bath, and gathering necessary materials like thread and silk cloth.</a:t>
            </a:r>
            <a:endParaRPr dirty="0" sz="1567" lang="en-US"/>
          </a:p>
        </p:txBody>
      </p:sp>
      <p:pic>
        <p:nvPicPr>
          <p:cNvPr id="2097171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96397" y="3674269"/>
            <a:ext cx="994886" cy="1764506"/>
          </a:xfrm>
          <a:prstGeom prst="rect"/>
        </p:spPr>
      </p:pic>
      <p:sp>
        <p:nvSpPr>
          <p:cNvPr id="1048680" name="Text 4"/>
          <p:cNvSpPr/>
          <p:nvPr/>
        </p:nvSpPr>
        <p:spPr>
          <a:xfrm>
            <a:off x="1989653" y="3873222"/>
            <a:ext cx="2340888" cy="29253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304"/>
              </a:lnSpc>
              <a:buNone/>
            </a:pPr>
            <a:r>
              <a:rPr b="1" dirty="0" sz="1843" kern="0" lang="en-US" spc="-37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Pradhana Karma</a:t>
            </a:r>
            <a:endParaRPr dirty="0" sz="1843" lang="en-US"/>
          </a:p>
        </p:txBody>
      </p:sp>
      <p:sp>
        <p:nvSpPr>
          <p:cNvPr id="1048681" name="Text 5"/>
          <p:cNvSpPr/>
          <p:nvPr/>
        </p:nvSpPr>
        <p:spPr>
          <a:xfrm>
            <a:off x="1989653" y="4285059"/>
            <a:ext cx="6457950" cy="95476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507"/>
              </a:lnSpc>
              <a:buNone/>
            </a:pPr>
            <a:r>
              <a:rPr dirty="0" sz="1567" kern="0" lang="en-US" spc="-3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main stage involves the actual preparation of the Pottali. The ingredients are triturated with binding agents, shaped into a desired form, dried, wrapped in silk cloth, and placed in the sand bath for heating.</a:t>
            </a:r>
            <a:endParaRPr dirty="0" sz="1567" lang="en-US"/>
          </a:p>
        </p:txBody>
      </p:sp>
      <p:pic>
        <p:nvPicPr>
          <p:cNvPr id="2097172" name="Image 5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96397" y="5438775"/>
            <a:ext cx="994886" cy="1764506"/>
          </a:xfrm>
          <a:prstGeom prst="rect"/>
        </p:spPr>
      </p:pic>
      <p:sp>
        <p:nvSpPr>
          <p:cNvPr id="1048682" name="Text 6"/>
          <p:cNvSpPr/>
          <p:nvPr/>
        </p:nvSpPr>
        <p:spPr>
          <a:xfrm>
            <a:off x="1989653" y="5637728"/>
            <a:ext cx="2340888" cy="29253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304"/>
              </a:lnSpc>
              <a:buNone/>
            </a:pPr>
            <a:r>
              <a:rPr b="1" dirty="0" sz="1843" kern="0" lang="en-US" spc="-37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Paschat Karma</a:t>
            </a:r>
            <a:endParaRPr dirty="0" sz="1843" lang="en-US"/>
          </a:p>
        </p:txBody>
      </p:sp>
      <p:sp>
        <p:nvSpPr>
          <p:cNvPr id="1048683" name="Text 7"/>
          <p:cNvSpPr/>
          <p:nvPr/>
        </p:nvSpPr>
        <p:spPr>
          <a:xfrm>
            <a:off x="1989653" y="6049566"/>
            <a:ext cx="6457950" cy="95476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507"/>
              </a:lnSpc>
              <a:buNone/>
            </a:pPr>
            <a:r>
              <a:rPr dirty="0" sz="1567" kern="0" lang="en-US" spc="-3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After the heating process, the Pottali is removed, cooled, and polished. The final product is examined for its characteristics, such as metallic sound, hardness, luster, and color.</a:t>
            </a:r>
            <a:endParaRPr dirty="0" sz="1567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87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pic>
        <p:nvPicPr>
          <p:cNvPr id="2097174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pic>
        <p:nvPicPr>
          <p:cNvPr id="2097175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16098" y="2286833"/>
            <a:ext cx="5054203" cy="3655933"/>
          </a:xfrm>
          <a:prstGeom prst="rect"/>
        </p:spPr>
      </p:pic>
      <p:sp>
        <p:nvSpPr>
          <p:cNvPr id="1048688" name="Text 1"/>
          <p:cNvSpPr/>
          <p:nvPr/>
        </p:nvSpPr>
        <p:spPr>
          <a:xfrm>
            <a:off x="6091238" y="475298"/>
            <a:ext cx="4066342" cy="508159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002"/>
              </a:lnSpc>
              <a:buNone/>
            </a:pPr>
            <a:r>
              <a:rPr b="1" dirty="0" sz="3202" kern="0" lang="en-US" spc="-64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Significance</a:t>
            </a:r>
            <a:endParaRPr dirty="0" sz="3202" lang="en-US"/>
          </a:p>
        </p:txBody>
      </p:sp>
      <p:pic>
        <p:nvPicPr>
          <p:cNvPr id="2097176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091238" y="1242655"/>
            <a:ext cx="431959" cy="431959"/>
          </a:xfrm>
          <a:prstGeom prst="rect"/>
        </p:spPr>
      </p:pic>
      <p:sp>
        <p:nvSpPr>
          <p:cNvPr id="1048689" name="Text 2"/>
          <p:cNvSpPr/>
          <p:nvPr/>
        </p:nvSpPr>
        <p:spPr>
          <a:xfrm>
            <a:off x="6091238" y="1847374"/>
            <a:ext cx="2033111" cy="254198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001"/>
              </a:lnSpc>
              <a:buNone/>
            </a:pPr>
            <a:r>
              <a:rPr b="1" dirty="0" sz="1601" kern="0" lang="en-US" spc="-32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Easy Administration</a:t>
            </a:r>
            <a:endParaRPr dirty="0" sz="1601" lang="en-US"/>
          </a:p>
        </p:txBody>
      </p:sp>
      <p:sp>
        <p:nvSpPr>
          <p:cNvPr id="1048690" name="Text 3"/>
          <p:cNvSpPr/>
          <p:nvPr/>
        </p:nvSpPr>
        <p:spPr>
          <a:xfrm>
            <a:off x="6091238" y="2205157"/>
            <a:ext cx="7934325" cy="276582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Pottali Kalpana offers a convenient and easy way to administer potent medicinal substances.</a:t>
            </a:r>
            <a:endParaRPr dirty="0" sz="1361" lang="en-US"/>
          </a:p>
        </p:txBody>
      </p:sp>
      <p:pic>
        <p:nvPicPr>
          <p:cNvPr id="2097177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091238" y="3000137"/>
            <a:ext cx="431959" cy="431959"/>
          </a:xfrm>
          <a:prstGeom prst="rect"/>
        </p:spPr>
      </p:pic>
      <p:sp>
        <p:nvSpPr>
          <p:cNvPr id="1048691" name="Text 4"/>
          <p:cNvSpPr/>
          <p:nvPr/>
        </p:nvSpPr>
        <p:spPr>
          <a:xfrm>
            <a:off x="6091238" y="3604855"/>
            <a:ext cx="2033111" cy="254198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001"/>
              </a:lnSpc>
              <a:buNone/>
            </a:pPr>
            <a:r>
              <a:rPr b="1" dirty="0" sz="1601" kern="0" lang="en-US" spc="-32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Life-Saving Remedy</a:t>
            </a:r>
            <a:endParaRPr dirty="0" sz="1601" lang="en-US"/>
          </a:p>
        </p:txBody>
      </p:sp>
      <p:sp>
        <p:nvSpPr>
          <p:cNvPr id="1048692" name="Text 5"/>
          <p:cNvSpPr/>
          <p:nvPr/>
        </p:nvSpPr>
        <p:spPr>
          <a:xfrm>
            <a:off x="6091238" y="3962638"/>
            <a:ext cx="7934325" cy="276582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Pottali preparations are considered life-saving remedies for various acute conditions.</a:t>
            </a:r>
            <a:endParaRPr dirty="0" sz="1361" lang="en-US"/>
          </a:p>
        </p:txBody>
      </p:sp>
      <p:pic>
        <p:nvPicPr>
          <p:cNvPr id="2097178" name="Image 5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091238" y="4757618"/>
            <a:ext cx="431959" cy="431959"/>
          </a:xfrm>
          <a:prstGeom prst="rect"/>
        </p:spPr>
      </p:pic>
      <p:sp>
        <p:nvSpPr>
          <p:cNvPr id="1048693" name="Text 6"/>
          <p:cNvSpPr/>
          <p:nvPr/>
        </p:nvSpPr>
        <p:spPr>
          <a:xfrm>
            <a:off x="6091238" y="5362337"/>
            <a:ext cx="2033111" cy="254198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001"/>
              </a:lnSpc>
              <a:buNone/>
            </a:pPr>
            <a:r>
              <a:rPr b="1" dirty="0" sz="1601" kern="0" lang="en-US" spc="-32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Long Shelf Life</a:t>
            </a:r>
            <a:endParaRPr dirty="0" sz="1601" lang="en-US"/>
          </a:p>
        </p:txBody>
      </p:sp>
      <p:sp>
        <p:nvSpPr>
          <p:cNvPr id="1048694" name="Text 7"/>
          <p:cNvSpPr/>
          <p:nvPr/>
        </p:nvSpPr>
        <p:spPr>
          <a:xfrm>
            <a:off x="6091238" y="5720120"/>
            <a:ext cx="7934325" cy="276582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Pottali preparations have a long shelf life, ensuring their availability for extended periods.</a:t>
            </a:r>
            <a:endParaRPr dirty="0" sz="1361" lang="en-US"/>
          </a:p>
        </p:txBody>
      </p:sp>
      <p:pic>
        <p:nvPicPr>
          <p:cNvPr id="2097179" name="Image 6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6091238" y="6515100"/>
            <a:ext cx="431959" cy="431959"/>
          </a:xfrm>
          <a:prstGeom prst="rect"/>
        </p:spPr>
      </p:pic>
      <p:sp>
        <p:nvSpPr>
          <p:cNvPr id="1048695" name="Text 8"/>
          <p:cNvSpPr/>
          <p:nvPr/>
        </p:nvSpPr>
        <p:spPr>
          <a:xfrm>
            <a:off x="6091238" y="7119818"/>
            <a:ext cx="2033111" cy="254198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001"/>
              </a:lnSpc>
              <a:buNone/>
            </a:pPr>
            <a:r>
              <a:rPr b="1" dirty="0" sz="1601" kern="0" lang="en-US" spc="-32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Easy Absorption</a:t>
            </a:r>
            <a:endParaRPr dirty="0" sz="1601" lang="en-US"/>
          </a:p>
        </p:txBody>
      </p:sp>
      <p:sp>
        <p:nvSpPr>
          <p:cNvPr id="1048696" name="Text 9"/>
          <p:cNvSpPr/>
          <p:nvPr/>
        </p:nvSpPr>
        <p:spPr>
          <a:xfrm>
            <a:off x="6091238" y="7477601"/>
            <a:ext cx="7934325" cy="276582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77"/>
              </a:lnSpc>
              <a:buNone/>
            </a:pPr>
            <a:r>
              <a:rPr dirty="0" sz="1361" kern="0" lang="en-US" spc="-27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Pottali preparations are designed for easy absorption, even from the tongue, enhancing their therapeutic efficacy.</a:t>
            </a:r>
            <a:endParaRPr dirty="0" sz="1361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Dept of Rasa Shastra</cp:lastModifiedBy>
  <dcterms:created xsi:type="dcterms:W3CDTF">2024-07-30T05:52:09Z</dcterms:created>
  <dcterms:modified xsi:type="dcterms:W3CDTF">2024-11-20T13:36:00Z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03dfa6f6680040f2950ae0529257fdff</vt:lpwstr>
  </property>
</Properties>
</file>