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3" r:id="rId2"/>
    <p:sldId id="284" r:id="rId3"/>
    <p:sldId id="259" r:id="rId4"/>
    <p:sldId id="279" r:id="rId5"/>
    <p:sldId id="280" r:id="rId6"/>
    <p:sldId id="287" r:id="rId7"/>
    <p:sldId id="281" r:id="rId8"/>
    <p:sldId id="282" r:id="rId9"/>
    <p:sldId id="257" r:id="rId10"/>
    <p:sldId id="258"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73"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685E4-DDB9-4338-8984-2D674304A75F}" type="doc">
      <dgm:prSet loTypeId="urn:microsoft.com/office/officeart/2005/8/layout/hierarchy1" loCatId="hierarchy" qsTypeId="urn:microsoft.com/office/officeart/2005/8/quickstyle/3d3" qsCatId="3D" csTypeId="urn:microsoft.com/office/officeart/2005/8/colors/colorful3" csCatId="colorful" phldr="1"/>
      <dgm:spPr/>
      <dgm:t>
        <a:bodyPr/>
        <a:lstStyle/>
        <a:p>
          <a:endParaRPr lang="en-IN"/>
        </a:p>
      </dgm:t>
    </dgm:pt>
    <dgm:pt modelId="{652C76E3-3907-4DF4-98B7-802953FB1C0B}">
      <dgm:prSet phldrT="[Text]" custT="1">
        <dgm:style>
          <a:lnRef idx="2">
            <a:schemeClr val="accent1"/>
          </a:lnRef>
          <a:fillRef idx="1">
            <a:schemeClr val="lt1"/>
          </a:fillRef>
          <a:effectRef idx="0">
            <a:schemeClr val="accent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dgm:spPr>
      <dgm:t>
        <a:bodyPr/>
        <a:lstStyle/>
        <a:p>
          <a:r>
            <a:rPr lang="en-IN" sz="1800" b="1" dirty="0">
              <a:latin typeface="+mn-lt"/>
            </a:rPr>
            <a:t>Classification based on Aetiology</a:t>
          </a:r>
          <a:r>
            <a:rPr lang="en-IN" sz="1600" b="1" dirty="0">
              <a:latin typeface="Lucida Calligraphy" pitchFamily="66" charset="0"/>
            </a:rPr>
            <a:t>:</a:t>
          </a:r>
          <a:endParaRPr lang="en-IN" sz="1600" dirty="0"/>
        </a:p>
      </dgm:t>
    </dgm:pt>
    <dgm:pt modelId="{9CE79576-8B51-419C-AA04-C46782F79F76}" type="parTrans" cxnId="{5DB24DA1-8639-4227-A253-2231469AE12B}">
      <dgm:prSet/>
      <dgm:spPr/>
      <dgm:t>
        <a:bodyPr/>
        <a:lstStyle/>
        <a:p>
          <a:endParaRPr lang="en-IN"/>
        </a:p>
      </dgm:t>
    </dgm:pt>
    <dgm:pt modelId="{025DBBFC-E412-4B23-8369-BE76B641C413}" type="sibTrans" cxnId="{5DB24DA1-8639-4227-A253-2231469AE12B}">
      <dgm:prSet/>
      <dgm:spPr/>
      <dgm:t>
        <a:bodyPr/>
        <a:lstStyle/>
        <a:p>
          <a:endParaRPr lang="en-IN"/>
        </a:p>
      </dgm:t>
    </dgm:pt>
    <dgm:pt modelId="{71A57E41-F61C-42CD-8C87-BDC550C4B55E}">
      <dgm:prSet phldrT="[Text]" custT="1">
        <dgm:style>
          <a:lnRef idx="2">
            <a:schemeClr val="accent1"/>
          </a:lnRef>
          <a:fillRef idx="1">
            <a:schemeClr val="lt1"/>
          </a:fillRef>
          <a:effectRef idx="0">
            <a:schemeClr val="accent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dgm:spPr>
      <dgm:t>
        <a:bodyPr/>
        <a:lstStyle/>
        <a:p>
          <a:r>
            <a:rPr lang="en-IN" sz="1600" b="1" dirty="0">
              <a:latin typeface="+mn-lt"/>
            </a:rPr>
            <a:t>Primary </a:t>
          </a:r>
          <a:r>
            <a:rPr lang="en-IN" sz="1600" b="1" dirty="0" err="1">
              <a:latin typeface="+mn-lt"/>
            </a:rPr>
            <a:t>Dyslipidemia</a:t>
          </a:r>
          <a:r>
            <a:rPr lang="en-IN" sz="1600" b="1" dirty="0">
              <a:latin typeface="+mn-lt"/>
            </a:rPr>
            <a:t>      </a:t>
          </a:r>
          <a:endParaRPr lang="en-IN" sz="1600" dirty="0">
            <a:latin typeface="+mn-lt"/>
          </a:endParaRPr>
        </a:p>
      </dgm:t>
    </dgm:pt>
    <dgm:pt modelId="{BF24ADF1-A69A-42B2-BDEA-26D0E8F828F3}" type="parTrans" cxnId="{8FFF162F-3E58-4137-BCC2-28BED99D9F77}">
      <dgm:prSet/>
      <dgm:spPr/>
      <dgm:t>
        <a:bodyPr/>
        <a:lstStyle/>
        <a:p>
          <a:endParaRPr lang="en-IN"/>
        </a:p>
      </dgm:t>
    </dgm:pt>
    <dgm:pt modelId="{22F1AA27-4138-4BAC-AF63-9A87E26EDE70}" type="sibTrans" cxnId="{8FFF162F-3E58-4137-BCC2-28BED99D9F77}">
      <dgm:prSet/>
      <dgm:spPr/>
      <dgm:t>
        <a:bodyPr/>
        <a:lstStyle/>
        <a:p>
          <a:endParaRPr lang="en-IN"/>
        </a:p>
      </dgm:t>
    </dgm:pt>
    <dgm:pt modelId="{6C5BFB2B-93AA-401B-95FF-8B7AAC9FC59A}">
      <dgm:prSet phldrT="[Text]" custT="1">
        <dgm:style>
          <a:lnRef idx="2">
            <a:schemeClr val="accent1"/>
          </a:lnRef>
          <a:fillRef idx="1">
            <a:schemeClr val="lt1"/>
          </a:fillRef>
          <a:effectRef idx="0">
            <a:schemeClr val="accent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dgm:spPr>
      <dgm:t>
        <a:bodyPr/>
        <a:lstStyle/>
        <a:p>
          <a:pPr algn="l"/>
          <a:r>
            <a:rPr lang="en-IN" sz="1800" b="1" dirty="0">
              <a:latin typeface="+mn-lt"/>
              <a:cs typeface="Andalus" pitchFamily="18" charset="-78"/>
            </a:rPr>
            <a:t>1</a:t>
          </a:r>
          <a:r>
            <a:rPr lang="en-IN" sz="1800" b="0" dirty="0">
              <a:latin typeface="+mn-lt"/>
              <a:cs typeface="Andalus" pitchFamily="18" charset="-78"/>
            </a:rPr>
            <a:t>) Single or multiple </a:t>
          </a:r>
          <a:r>
            <a:rPr lang="en-IN" sz="1800" b="1" dirty="0">
              <a:latin typeface="+mn-lt"/>
              <a:cs typeface="Andalus" pitchFamily="18" charset="-78"/>
            </a:rPr>
            <a:t>genetic mutation </a:t>
          </a:r>
          <a:r>
            <a:rPr lang="en-IN" sz="1800" b="0" dirty="0">
              <a:latin typeface="+mn-lt"/>
              <a:cs typeface="Andalus" pitchFamily="18" charset="-78"/>
            </a:rPr>
            <a:t>results in either </a:t>
          </a:r>
          <a:r>
            <a:rPr lang="en-IN" sz="1800" b="1" dirty="0">
              <a:latin typeface="+mn-lt"/>
              <a:cs typeface="Andalus" pitchFamily="18" charset="-78"/>
            </a:rPr>
            <a:t>overproduction or defective clearance of TG &amp; LDL-C or in underproduction or excessive clearance  of HDL</a:t>
          </a:r>
        </a:p>
        <a:p>
          <a:pPr algn="l"/>
          <a:endParaRPr lang="en-IN" sz="1800" b="1" dirty="0">
            <a:latin typeface="+mn-lt"/>
            <a:cs typeface="Andalus" pitchFamily="18" charset="-78"/>
          </a:endParaRPr>
        </a:p>
        <a:p>
          <a:pPr algn="l"/>
          <a:r>
            <a:rPr lang="en-IN" sz="1800" b="1" dirty="0">
              <a:latin typeface="+mn-lt"/>
              <a:cs typeface="Andalus" pitchFamily="18" charset="-78"/>
            </a:rPr>
            <a:t>2)Suspected in pt’s with physical signs.</a:t>
          </a:r>
        </a:p>
        <a:p>
          <a:pPr algn="l"/>
          <a:endParaRPr lang="en-IN" sz="1800" b="1" dirty="0">
            <a:latin typeface="+mn-lt"/>
            <a:cs typeface="Andalus" pitchFamily="18" charset="-78"/>
          </a:endParaRPr>
        </a:p>
        <a:p>
          <a:pPr algn="l"/>
          <a:r>
            <a:rPr lang="en-IN" sz="1800" b="1" dirty="0">
              <a:latin typeface="+mn-lt"/>
              <a:cs typeface="Andalus" pitchFamily="18" charset="-78"/>
            </a:rPr>
            <a:t>3) </a:t>
          </a:r>
          <a:r>
            <a:rPr lang="en-IN" sz="1800" b="0" dirty="0">
              <a:latin typeface="+mn-lt"/>
              <a:cs typeface="Andalus" pitchFamily="18" charset="-78"/>
            </a:rPr>
            <a:t>Most common cause of </a:t>
          </a:r>
          <a:r>
            <a:rPr lang="en-IN" sz="1800" b="1" dirty="0">
              <a:latin typeface="+mn-lt"/>
              <a:cs typeface="Andalus" pitchFamily="18" charset="-78"/>
            </a:rPr>
            <a:t>Dyslipidaemia in children</a:t>
          </a:r>
        </a:p>
        <a:p>
          <a:pPr algn="l"/>
          <a:endParaRPr lang="en-IN" sz="1800" b="1" dirty="0">
            <a:latin typeface="Andalus" pitchFamily="18" charset="-78"/>
            <a:cs typeface="Andalus" pitchFamily="18" charset="-78"/>
          </a:endParaRPr>
        </a:p>
      </dgm:t>
    </dgm:pt>
    <dgm:pt modelId="{0F44D0F1-081B-4763-90C2-6BC3F6C82498}" type="parTrans" cxnId="{5C431F90-F8BE-4487-8F02-AB011C231FA6}">
      <dgm:prSet/>
      <dgm:spPr/>
      <dgm:t>
        <a:bodyPr/>
        <a:lstStyle/>
        <a:p>
          <a:endParaRPr lang="en-IN"/>
        </a:p>
      </dgm:t>
    </dgm:pt>
    <dgm:pt modelId="{AEBF0271-0E25-473F-8540-95DB0AABF31B}" type="sibTrans" cxnId="{5C431F90-F8BE-4487-8F02-AB011C231FA6}">
      <dgm:prSet/>
      <dgm:spPr/>
      <dgm:t>
        <a:bodyPr/>
        <a:lstStyle/>
        <a:p>
          <a:endParaRPr lang="en-IN"/>
        </a:p>
      </dgm:t>
    </dgm:pt>
    <dgm:pt modelId="{7076B7DE-3286-4A70-ABEB-2C52E6706439}">
      <dgm:prSet phldrT="[Text]" custT="1">
        <dgm:style>
          <a:lnRef idx="2">
            <a:schemeClr val="accent1"/>
          </a:lnRef>
          <a:fillRef idx="1">
            <a:schemeClr val="lt1"/>
          </a:fillRef>
          <a:effectRef idx="0">
            <a:schemeClr val="accent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dgm:spPr>
      <dgm:t>
        <a:bodyPr/>
        <a:lstStyle/>
        <a:p>
          <a:r>
            <a:rPr lang="en-IN" sz="1800" dirty="0">
              <a:latin typeface="+mn-lt"/>
              <a:cs typeface="Andalus" pitchFamily="18" charset="-78"/>
            </a:rPr>
            <a:t>Most common forms are</a:t>
          </a:r>
        </a:p>
        <a:p>
          <a:r>
            <a:rPr lang="en-IN" sz="1800" b="1" dirty="0">
              <a:latin typeface="+mn-lt"/>
              <a:cs typeface="Andalus" pitchFamily="18" charset="-78"/>
            </a:rPr>
            <a:t>-FH</a:t>
          </a:r>
        </a:p>
        <a:p>
          <a:r>
            <a:rPr lang="en-IN" sz="1800" b="1" dirty="0">
              <a:latin typeface="+mn-lt"/>
              <a:cs typeface="Andalus" pitchFamily="18" charset="-78"/>
            </a:rPr>
            <a:t>-F def. Apo B-100</a:t>
          </a:r>
        </a:p>
        <a:p>
          <a:r>
            <a:rPr lang="en-IN" sz="1800" b="1" dirty="0">
              <a:latin typeface="+mn-lt"/>
              <a:cs typeface="Andalus" pitchFamily="18" charset="-78"/>
            </a:rPr>
            <a:t>-Polygenic </a:t>
          </a:r>
          <a:r>
            <a:rPr lang="en-IN" sz="1800" b="1" dirty="0" err="1">
              <a:latin typeface="+mn-lt"/>
              <a:cs typeface="Andalus" pitchFamily="18" charset="-78"/>
            </a:rPr>
            <a:t>hyperchole</a:t>
          </a:r>
          <a:r>
            <a:rPr lang="en-IN" sz="1800" b="1" dirty="0">
              <a:latin typeface="+mn-lt"/>
              <a:cs typeface="Andalus" pitchFamily="18" charset="-78"/>
            </a:rPr>
            <a:t>.</a:t>
          </a:r>
        </a:p>
        <a:p>
          <a:r>
            <a:rPr lang="en-IN" sz="1800" b="1" dirty="0">
              <a:latin typeface="+mn-lt"/>
              <a:cs typeface="Andalus" pitchFamily="18" charset="-78"/>
            </a:rPr>
            <a:t>-LPL deficiency</a:t>
          </a:r>
        </a:p>
        <a:p>
          <a:r>
            <a:rPr lang="en-IN" sz="1800" b="1" dirty="0">
              <a:latin typeface="+mn-lt"/>
              <a:cs typeface="Andalus" pitchFamily="18" charset="-78"/>
            </a:rPr>
            <a:t>-Apo C-II def.</a:t>
          </a:r>
        </a:p>
        <a:p>
          <a:r>
            <a:rPr lang="en-IN" sz="1800" b="1" dirty="0">
              <a:latin typeface="+mn-lt"/>
              <a:cs typeface="Andalus" pitchFamily="18" charset="-78"/>
            </a:rPr>
            <a:t>-FHTG</a:t>
          </a:r>
        </a:p>
        <a:p>
          <a:r>
            <a:rPr lang="en-IN" sz="1800" b="1" dirty="0">
              <a:latin typeface="+mn-lt"/>
              <a:cs typeface="Andalus" pitchFamily="18" charset="-78"/>
            </a:rPr>
            <a:t>-FCH</a:t>
          </a:r>
        </a:p>
        <a:p>
          <a:r>
            <a:rPr lang="en-IN" sz="1800" b="1" dirty="0">
              <a:latin typeface="+mn-lt"/>
              <a:cs typeface="Andalus" pitchFamily="18" charset="-78"/>
            </a:rPr>
            <a:t>-FDBL</a:t>
          </a:r>
        </a:p>
      </dgm:t>
    </dgm:pt>
    <dgm:pt modelId="{C09348B9-4D37-4BDF-8A48-30AE8EA21C5F}" type="parTrans" cxnId="{EC4EDE00-272A-45F8-B7AA-1E2B62A54AF1}">
      <dgm:prSet/>
      <dgm:spPr/>
      <dgm:t>
        <a:bodyPr/>
        <a:lstStyle/>
        <a:p>
          <a:endParaRPr lang="en-IN"/>
        </a:p>
      </dgm:t>
    </dgm:pt>
    <dgm:pt modelId="{A4D75AE8-D626-44D1-92C9-7A028BDAC106}" type="sibTrans" cxnId="{EC4EDE00-272A-45F8-B7AA-1E2B62A54AF1}">
      <dgm:prSet/>
      <dgm:spPr/>
      <dgm:t>
        <a:bodyPr/>
        <a:lstStyle/>
        <a:p>
          <a:endParaRPr lang="en-IN"/>
        </a:p>
      </dgm:t>
    </dgm:pt>
    <dgm:pt modelId="{0D40A54D-C4DB-43E7-9418-9277101FEA45}">
      <dgm:prSet phldrT="[Text]" custT="1">
        <dgm:style>
          <a:lnRef idx="2">
            <a:schemeClr val="accent1"/>
          </a:lnRef>
          <a:fillRef idx="1">
            <a:schemeClr val="lt1"/>
          </a:fillRef>
          <a:effectRef idx="0">
            <a:schemeClr val="accent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dgm:spPr>
      <dgm:t>
        <a:bodyPr/>
        <a:lstStyle/>
        <a:p>
          <a:r>
            <a:rPr lang="en-IN" sz="1800" b="1" dirty="0">
              <a:latin typeface="+mn-lt"/>
            </a:rPr>
            <a:t>Secondary  </a:t>
          </a:r>
          <a:r>
            <a:rPr lang="en-IN" sz="1800" b="1" dirty="0" err="1">
              <a:latin typeface="+mn-lt"/>
            </a:rPr>
            <a:t>Dyslipidemia</a:t>
          </a:r>
          <a:endParaRPr lang="en-IN" sz="1800" dirty="0">
            <a:latin typeface="+mn-lt"/>
          </a:endParaRPr>
        </a:p>
      </dgm:t>
    </dgm:pt>
    <dgm:pt modelId="{7B4A441D-DAD5-40F3-B563-E1BA6AC53FAF}" type="parTrans" cxnId="{CEB560C8-A983-46DA-A5F7-E688B5E3970D}">
      <dgm:prSet/>
      <dgm:spPr/>
      <dgm:t>
        <a:bodyPr/>
        <a:lstStyle/>
        <a:p>
          <a:endParaRPr lang="en-IN"/>
        </a:p>
      </dgm:t>
    </dgm:pt>
    <dgm:pt modelId="{69514DF3-F84F-408A-937C-FDFA103DEEB9}" type="sibTrans" cxnId="{CEB560C8-A983-46DA-A5F7-E688B5E3970D}">
      <dgm:prSet/>
      <dgm:spPr/>
      <dgm:t>
        <a:bodyPr/>
        <a:lstStyle/>
        <a:p>
          <a:endParaRPr lang="en-IN"/>
        </a:p>
      </dgm:t>
    </dgm:pt>
    <dgm:pt modelId="{9FBED7E4-38E3-4450-9A30-F7555F5150D6}">
      <dgm:prSet phldrT="[Text]" custT="1">
        <dgm:style>
          <a:lnRef idx="2">
            <a:schemeClr val="accent1"/>
          </a:lnRef>
          <a:fillRef idx="1">
            <a:schemeClr val="lt1"/>
          </a:fillRef>
          <a:effectRef idx="0">
            <a:schemeClr val="accent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dgm:spPr>
      <dgm:t>
        <a:bodyPr/>
        <a:lstStyle/>
        <a:p>
          <a:pPr>
            <a:spcAft>
              <a:spcPct val="35000"/>
            </a:spcAft>
          </a:pPr>
          <a:r>
            <a:rPr lang="en-IN" sz="1600" dirty="0">
              <a:latin typeface="+mn-lt"/>
              <a:cs typeface="Andalus" pitchFamily="18" charset="-78"/>
            </a:rPr>
            <a:t>1)Contribute to most </a:t>
          </a:r>
          <a:r>
            <a:rPr lang="en-IN" sz="1600" b="1" dirty="0">
              <a:latin typeface="+mn-lt"/>
              <a:cs typeface="Andalus" pitchFamily="18" charset="-78"/>
            </a:rPr>
            <a:t>cases of Adults</a:t>
          </a:r>
        </a:p>
        <a:p>
          <a:pPr>
            <a:spcAft>
              <a:spcPct val="35000"/>
            </a:spcAft>
          </a:pPr>
          <a:r>
            <a:rPr lang="en-IN" sz="1600" dirty="0">
              <a:latin typeface="+mn-lt"/>
              <a:cs typeface="Andalus" pitchFamily="18" charset="-78"/>
            </a:rPr>
            <a:t>2) Most imp. Cause is </a:t>
          </a:r>
          <a:r>
            <a:rPr lang="en-IN" sz="1600" b="1" dirty="0">
              <a:solidFill>
                <a:srgbClr val="FF0000"/>
              </a:solidFill>
              <a:latin typeface="+mn-lt"/>
              <a:cs typeface="Andalus" pitchFamily="18" charset="-78"/>
            </a:rPr>
            <a:t>sedentary lifestyle with excessive dietary intake of saturated fat, cholesterol &amp; trans fats.</a:t>
          </a:r>
        </a:p>
        <a:p>
          <a:pPr>
            <a:spcAft>
              <a:spcPts val="0"/>
            </a:spcAft>
          </a:pPr>
          <a:r>
            <a:rPr lang="en-IN" sz="1600" dirty="0">
              <a:latin typeface="+mn-lt"/>
              <a:cs typeface="Andalus" pitchFamily="18" charset="-78"/>
            </a:rPr>
            <a:t>3)Other common sec. Causes </a:t>
          </a:r>
          <a:r>
            <a:rPr lang="en-IN" sz="1600" b="1" dirty="0">
              <a:latin typeface="+mn-lt"/>
              <a:cs typeface="Andalus" pitchFamily="18" charset="-78"/>
            </a:rPr>
            <a:t>are- </a:t>
          </a:r>
          <a:r>
            <a:rPr lang="en-IN" sz="1600" b="1" dirty="0">
              <a:solidFill>
                <a:srgbClr val="FF0000"/>
              </a:solidFill>
              <a:latin typeface="+mn-lt"/>
              <a:cs typeface="Andalus" pitchFamily="18" charset="-78"/>
            </a:rPr>
            <a:t>DM, alcohol overuse</a:t>
          </a:r>
          <a:r>
            <a:rPr lang="en-IN" sz="1600" b="1" dirty="0">
              <a:latin typeface="+mn-lt"/>
              <a:cs typeface="Andalus" pitchFamily="18" charset="-78"/>
            </a:rPr>
            <a:t>, </a:t>
          </a:r>
          <a:r>
            <a:rPr lang="en-IN" sz="1600" b="1" dirty="0">
              <a:solidFill>
                <a:srgbClr val="FF0000"/>
              </a:solidFill>
              <a:latin typeface="+mn-lt"/>
              <a:cs typeface="Andalus" pitchFamily="18" charset="-78"/>
            </a:rPr>
            <a:t>CKD, hypothyroidism,</a:t>
          </a:r>
        </a:p>
        <a:p>
          <a:pPr>
            <a:spcAft>
              <a:spcPct val="35000"/>
            </a:spcAft>
          </a:pPr>
          <a:r>
            <a:rPr lang="en-IN" sz="1600" b="1" dirty="0">
              <a:solidFill>
                <a:srgbClr val="FF0000"/>
              </a:solidFill>
              <a:latin typeface="+mn-lt"/>
              <a:cs typeface="Andalus" pitchFamily="18" charset="-78"/>
            </a:rPr>
            <a:t> </a:t>
          </a:r>
          <a:r>
            <a:rPr lang="en-IN" sz="1600" b="1" dirty="0" err="1">
              <a:solidFill>
                <a:srgbClr val="FF0000"/>
              </a:solidFill>
              <a:latin typeface="+mn-lt"/>
              <a:cs typeface="Andalus" pitchFamily="18" charset="-78"/>
            </a:rPr>
            <a:t>Pri</a:t>
          </a:r>
          <a:r>
            <a:rPr lang="en-IN" sz="1600" b="1" dirty="0">
              <a:solidFill>
                <a:srgbClr val="FF0000"/>
              </a:solidFill>
              <a:latin typeface="+mn-lt"/>
              <a:cs typeface="Andalus" pitchFamily="18" charset="-78"/>
            </a:rPr>
            <a:t>. </a:t>
          </a:r>
          <a:r>
            <a:rPr lang="en-IN" sz="1600" b="1" dirty="0" err="1">
              <a:solidFill>
                <a:srgbClr val="FF0000"/>
              </a:solidFill>
              <a:latin typeface="+mn-lt"/>
              <a:cs typeface="Andalus" pitchFamily="18" charset="-78"/>
            </a:rPr>
            <a:t>Billiary</a:t>
          </a:r>
          <a:r>
            <a:rPr lang="en-IN" sz="1600" b="1" dirty="0">
              <a:solidFill>
                <a:srgbClr val="FF0000"/>
              </a:solidFill>
              <a:latin typeface="+mn-lt"/>
              <a:cs typeface="Andalus" pitchFamily="18" charset="-78"/>
            </a:rPr>
            <a:t> cirrhosis, </a:t>
          </a:r>
          <a:r>
            <a:rPr lang="en-IN" sz="1600" b="1" dirty="0" err="1">
              <a:solidFill>
                <a:srgbClr val="FF0000"/>
              </a:solidFill>
              <a:latin typeface="+mn-lt"/>
              <a:cs typeface="Andalus" pitchFamily="18" charset="-78"/>
            </a:rPr>
            <a:t>cholestatic</a:t>
          </a:r>
          <a:r>
            <a:rPr lang="en-IN" sz="1600" b="1" dirty="0">
              <a:solidFill>
                <a:srgbClr val="FF0000"/>
              </a:solidFill>
              <a:latin typeface="+mn-lt"/>
              <a:cs typeface="Andalus" pitchFamily="18" charset="-78"/>
            </a:rPr>
            <a:t> liver disease &amp; </a:t>
          </a:r>
        </a:p>
        <a:p>
          <a:pPr>
            <a:spcAft>
              <a:spcPct val="35000"/>
            </a:spcAft>
          </a:pPr>
          <a:r>
            <a:rPr lang="en-IN" sz="1600" b="1" dirty="0">
              <a:solidFill>
                <a:srgbClr val="FF0000"/>
              </a:solidFill>
              <a:latin typeface="+mn-lt"/>
              <a:cs typeface="Andalus" pitchFamily="18" charset="-78"/>
            </a:rPr>
            <a:t>Drugs </a:t>
          </a:r>
          <a:r>
            <a:rPr lang="en-IN" sz="1600" b="1" dirty="0">
              <a:latin typeface="+mn-lt"/>
              <a:cs typeface="Andalus" pitchFamily="18" charset="-78"/>
            </a:rPr>
            <a:t>like- </a:t>
          </a:r>
          <a:r>
            <a:rPr lang="en-IN" sz="1600" b="1" dirty="0" err="1">
              <a:latin typeface="+mn-lt"/>
              <a:cs typeface="Andalus" pitchFamily="18" charset="-78"/>
            </a:rPr>
            <a:t>thiazides</a:t>
          </a:r>
          <a:r>
            <a:rPr lang="en-IN" sz="1600" b="1" dirty="0">
              <a:latin typeface="+mn-lt"/>
              <a:cs typeface="Andalus" pitchFamily="18" charset="-78"/>
            </a:rPr>
            <a:t>, </a:t>
          </a:r>
          <a:r>
            <a:rPr lang="el-GR" sz="1600" b="1" dirty="0">
              <a:latin typeface="+mn-lt"/>
              <a:ea typeface="SimHei"/>
              <a:cs typeface="Andalus" pitchFamily="18" charset="-78"/>
            </a:rPr>
            <a:t>β</a:t>
          </a:r>
          <a:r>
            <a:rPr lang="en-IN" sz="1600" b="1" dirty="0">
              <a:latin typeface="+mn-lt"/>
              <a:ea typeface="SimHei"/>
              <a:cs typeface="Andalus" pitchFamily="18" charset="-78"/>
            </a:rPr>
            <a:t>blockers, </a:t>
          </a:r>
          <a:r>
            <a:rPr lang="en-IN" sz="1600" b="1" dirty="0" err="1">
              <a:latin typeface="+mn-lt"/>
              <a:ea typeface="SimHei"/>
              <a:cs typeface="Andalus" pitchFamily="18" charset="-78"/>
            </a:rPr>
            <a:t>retinoids</a:t>
          </a:r>
          <a:r>
            <a:rPr lang="en-IN" sz="1600" b="1" dirty="0">
              <a:latin typeface="+mn-lt"/>
              <a:ea typeface="SimHei"/>
              <a:cs typeface="Andalus" pitchFamily="18" charset="-78"/>
            </a:rPr>
            <a:t>, </a:t>
          </a:r>
          <a:r>
            <a:rPr lang="en-IN" sz="1600" b="1" dirty="0" err="1">
              <a:latin typeface="+mn-lt"/>
              <a:ea typeface="SimHei"/>
              <a:cs typeface="Andalus" pitchFamily="18" charset="-78"/>
            </a:rPr>
            <a:t>estrogen</a:t>
          </a:r>
          <a:r>
            <a:rPr lang="en-IN" sz="1600" b="1" dirty="0">
              <a:latin typeface="+mn-lt"/>
              <a:ea typeface="SimHei"/>
              <a:cs typeface="Andalus" pitchFamily="18" charset="-78"/>
            </a:rPr>
            <a:t>, </a:t>
          </a:r>
          <a:r>
            <a:rPr lang="en-IN" sz="1600" b="1" dirty="0" err="1">
              <a:latin typeface="+mn-lt"/>
              <a:ea typeface="SimHei"/>
              <a:cs typeface="Andalus" pitchFamily="18" charset="-78"/>
            </a:rPr>
            <a:t>progetsin</a:t>
          </a:r>
          <a:r>
            <a:rPr lang="en-IN" sz="1600" b="1" dirty="0">
              <a:latin typeface="+mn-lt"/>
              <a:ea typeface="SimHei"/>
              <a:cs typeface="Andalus" pitchFamily="18" charset="-78"/>
            </a:rPr>
            <a:t>, glucocorticoids</a:t>
          </a:r>
          <a:r>
            <a:rPr lang="en-IN" sz="1600" dirty="0">
              <a:latin typeface="+mn-lt"/>
              <a:ea typeface="SimHei"/>
              <a:cs typeface="Andalus" pitchFamily="18" charset="-78"/>
            </a:rPr>
            <a:t>.</a:t>
          </a:r>
          <a:r>
            <a:rPr lang="en-IN" sz="1600" dirty="0">
              <a:latin typeface="+mn-lt"/>
              <a:cs typeface="Andalus" pitchFamily="18" charset="-78"/>
            </a:rPr>
            <a:t> </a:t>
          </a:r>
        </a:p>
        <a:p>
          <a:pPr>
            <a:spcAft>
              <a:spcPct val="35000"/>
            </a:spcAft>
          </a:pPr>
          <a:endParaRPr lang="en-IN" sz="1400" dirty="0">
            <a:latin typeface="Lucida Calligraphy" pitchFamily="66" charset="0"/>
          </a:endParaRPr>
        </a:p>
      </dgm:t>
    </dgm:pt>
    <dgm:pt modelId="{6452E33C-6106-47E0-9FA2-77911EA3AE49}" type="parTrans" cxnId="{F299483B-7384-44CF-88FC-E3452347F638}">
      <dgm:prSet/>
      <dgm:spPr/>
      <dgm:t>
        <a:bodyPr/>
        <a:lstStyle/>
        <a:p>
          <a:endParaRPr lang="en-IN"/>
        </a:p>
      </dgm:t>
    </dgm:pt>
    <dgm:pt modelId="{F01EF8A9-1A5F-4AA1-8FDF-E222DC07BD4F}" type="sibTrans" cxnId="{F299483B-7384-44CF-88FC-E3452347F638}">
      <dgm:prSet/>
      <dgm:spPr/>
      <dgm:t>
        <a:bodyPr/>
        <a:lstStyle/>
        <a:p>
          <a:endParaRPr lang="en-IN"/>
        </a:p>
      </dgm:t>
    </dgm:pt>
    <dgm:pt modelId="{6127DE08-9340-4AA7-8853-C10BC27500A2}" type="pres">
      <dgm:prSet presAssocID="{D52685E4-DDB9-4338-8984-2D674304A75F}" presName="hierChild1" presStyleCnt="0">
        <dgm:presLayoutVars>
          <dgm:chPref val="1"/>
          <dgm:dir/>
          <dgm:animOne val="branch"/>
          <dgm:animLvl val="lvl"/>
          <dgm:resizeHandles/>
        </dgm:presLayoutVars>
      </dgm:prSet>
      <dgm:spPr/>
    </dgm:pt>
    <dgm:pt modelId="{451161A1-23B8-4E11-8D38-AF6FC5173367}" type="pres">
      <dgm:prSet presAssocID="{652C76E3-3907-4DF4-98B7-802953FB1C0B}" presName="hierRoot1" presStyleCnt="0"/>
      <dgm:spPr/>
    </dgm:pt>
    <dgm:pt modelId="{C9E569D5-55E9-405C-AA06-F928DB468143}" type="pres">
      <dgm:prSet presAssocID="{652C76E3-3907-4DF4-98B7-802953FB1C0B}" presName="composite" presStyleCnt="0"/>
      <dgm:spPr/>
    </dgm:pt>
    <dgm:pt modelId="{A0756E1A-6AE6-4AD2-BE6A-AC9056EC4C75}" type="pres">
      <dgm:prSet presAssocID="{652C76E3-3907-4DF4-98B7-802953FB1C0B}" presName="background" presStyleLbl="node0" presStyleIdx="0" presStyleCnt="1"/>
      <dgm:spPr>
        <a:solidFill>
          <a:srgbClr val="00B050"/>
        </a:solidFill>
      </dgm:spPr>
    </dgm:pt>
    <dgm:pt modelId="{DBC0863B-D775-4850-B3D7-365AC2C62CD8}" type="pres">
      <dgm:prSet presAssocID="{652C76E3-3907-4DF4-98B7-802953FB1C0B}" presName="text" presStyleLbl="fgAcc0" presStyleIdx="0" presStyleCnt="1" custScaleX="455991" custScaleY="77420" custLinFactNeighborX="-28502" custLinFactNeighborY="-1804">
        <dgm:presLayoutVars>
          <dgm:chPref val="3"/>
        </dgm:presLayoutVars>
      </dgm:prSet>
      <dgm:spPr/>
    </dgm:pt>
    <dgm:pt modelId="{02BF3A3E-1C53-4F45-AE2F-41DB3C71D037}" type="pres">
      <dgm:prSet presAssocID="{652C76E3-3907-4DF4-98B7-802953FB1C0B}" presName="hierChild2" presStyleCnt="0"/>
      <dgm:spPr/>
    </dgm:pt>
    <dgm:pt modelId="{6A3A9CC1-77FD-4793-B2C1-FE175619C70A}" type="pres">
      <dgm:prSet presAssocID="{BF24ADF1-A69A-42B2-BDEA-26D0E8F828F3}" presName="Name10" presStyleLbl="parChTrans1D2" presStyleIdx="0" presStyleCnt="2"/>
      <dgm:spPr/>
    </dgm:pt>
    <dgm:pt modelId="{D9C9FE8B-4497-4050-A676-262E3E26D227}" type="pres">
      <dgm:prSet presAssocID="{71A57E41-F61C-42CD-8C87-BDC550C4B55E}" presName="hierRoot2" presStyleCnt="0"/>
      <dgm:spPr/>
    </dgm:pt>
    <dgm:pt modelId="{04C52DB1-E011-4774-A2D6-702E20FAA5BD}" type="pres">
      <dgm:prSet presAssocID="{71A57E41-F61C-42CD-8C87-BDC550C4B55E}" presName="composite2" presStyleCnt="0"/>
      <dgm:spPr/>
    </dgm:pt>
    <dgm:pt modelId="{E1A0DB0F-4A67-4CA7-B31B-51A3B79B9338}" type="pres">
      <dgm:prSet presAssocID="{71A57E41-F61C-42CD-8C87-BDC550C4B55E}" presName="background2" presStyleLbl="node2" presStyleIdx="0" presStyleCnt="2"/>
      <dgm:spPr>
        <a:solidFill>
          <a:srgbClr val="003300"/>
        </a:solidFill>
      </dgm:spPr>
    </dgm:pt>
    <dgm:pt modelId="{45014CB0-5A9E-4CF9-AD16-E9032AC33805}" type="pres">
      <dgm:prSet presAssocID="{71A57E41-F61C-42CD-8C87-BDC550C4B55E}" presName="text2" presStyleLbl="fgAcc2" presStyleIdx="0" presStyleCnt="2" custScaleX="241105" custScaleY="78405" custLinFactNeighborX="3288" custLinFactNeighborY="-2800">
        <dgm:presLayoutVars>
          <dgm:chPref val="3"/>
        </dgm:presLayoutVars>
      </dgm:prSet>
      <dgm:spPr/>
    </dgm:pt>
    <dgm:pt modelId="{6CE23AB6-7A71-44B9-9DBA-6DE9C97A46D1}" type="pres">
      <dgm:prSet presAssocID="{71A57E41-F61C-42CD-8C87-BDC550C4B55E}" presName="hierChild3" presStyleCnt="0"/>
      <dgm:spPr/>
    </dgm:pt>
    <dgm:pt modelId="{6FEF63A8-C3E2-4413-992F-3E7FC5F69AB5}" type="pres">
      <dgm:prSet presAssocID="{0F44D0F1-081B-4763-90C2-6BC3F6C82498}" presName="Name17" presStyleLbl="parChTrans1D3" presStyleIdx="0" presStyleCnt="3"/>
      <dgm:spPr/>
    </dgm:pt>
    <dgm:pt modelId="{A3AB86E1-BB84-4D18-8417-C15291FEBE86}" type="pres">
      <dgm:prSet presAssocID="{6C5BFB2B-93AA-401B-95FF-8B7AAC9FC59A}" presName="hierRoot3" presStyleCnt="0"/>
      <dgm:spPr/>
    </dgm:pt>
    <dgm:pt modelId="{FE5B2622-52FD-47BC-8385-01E0814CA568}" type="pres">
      <dgm:prSet presAssocID="{6C5BFB2B-93AA-401B-95FF-8B7AAC9FC59A}" presName="composite3" presStyleCnt="0"/>
      <dgm:spPr/>
    </dgm:pt>
    <dgm:pt modelId="{2EF14DB6-08C7-487A-8B14-695D7D16CAE3}" type="pres">
      <dgm:prSet presAssocID="{6C5BFB2B-93AA-401B-95FF-8B7AAC9FC59A}" presName="background3" presStyleLbl="node3" presStyleIdx="0" presStyleCnt="3"/>
      <dgm:spPr>
        <a:solidFill>
          <a:srgbClr val="336600"/>
        </a:solidFill>
      </dgm:spPr>
    </dgm:pt>
    <dgm:pt modelId="{5D701668-0893-4F6E-A0DC-59E2ABA8032A}" type="pres">
      <dgm:prSet presAssocID="{6C5BFB2B-93AA-401B-95FF-8B7AAC9FC59A}" presName="text3" presStyleLbl="fgAcc3" presStyleIdx="0" presStyleCnt="3" custScaleX="297735" custScaleY="661339" custLinFactNeighborX="1224" custLinFactNeighborY="3660">
        <dgm:presLayoutVars>
          <dgm:chPref val="3"/>
        </dgm:presLayoutVars>
      </dgm:prSet>
      <dgm:spPr/>
    </dgm:pt>
    <dgm:pt modelId="{8D5E28D4-CDB2-4672-98A1-1DFA32F6A623}" type="pres">
      <dgm:prSet presAssocID="{6C5BFB2B-93AA-401B-95FF-8B7AAC9FC59A}" presName="hierChild4" presStyleCnt="0"/>
      <dgm:spPr/>
    </dgm:pt>
    <dgm:pt modelId="{0D8DAE32-39C5-4DF6-8072-DCA6FE87ED40}" type="pres">
      <dgm:prSet presAssocID="{C09348B9-4D37-4BDF-8A48-30AE8EA21C5F}" presName="Name17" presStyleLbl="parChTrans1D3" presStyleIdx="1" presStyleCnt="3"/>
      <dgm:spPr/>
    </dgm:pt>
    <dgm:pt modelId="{A1C8F031-E695-4788-9743-FF8379A2418E}" type="pres">
      <dgm:prSet presAssocID="{7076B7DE-3286-4A70-ABEB-2C52E6706439}" presName="hierRoot3" presStyleCnt="0"/>
      <dgm:spPr/>
    </dgm:pt>
    <dgm:pt modelId="{6C884242-CDE3-4ABF-A6D0-16BF99205682}" type="pres">
      <dgm:prSet presAssocID="{7076B7DE-3286-4A70-ABEB-2C52E6706439}" presName="composite3" presStyleCnt="0"/>
      <dgm:spPr/>
    </dgm:pt>
    <dgm:pt modelId="{30461139-9921-40AB-B236-8B21A21B3868}" type="pres">
      <dgm:prSet presAssocID="{7076B7DE-3286-4A70-ABEB-2C52E6706439}" presName="background3" presStyleLbl="node3" presStyleIdx="1" presStyleCnt="3"/>
      <dgm:spPr>
        <a:solidFill>
          <a:srgbClr val="336600"/>
        </a:solidFill>
      </dgm:spPr>
    </dgm:pt>
    <dgm:pt modelId="{2C2D1907-F172-4E96-A755-B08FEE5B1224}" type="pres">
      <dgm:prSet presAssocID="{7076B7DE-3286-4A70-ABEB-2C52E6706439}" presName="text3" presStyleLbl="fgAcc3" presStyleIdx="1" presStyleCnt="3" custScaleX="205189" custScaleY="643944" custLinFactNeighborX="19021">
        <dgm:presLayoutVars>
          <dgm:chPref val="3"/>
        </dgm:presLayoutVars>
      </dgm:prSet>
      <dgm:spPr/>
    </dgm:pt>
    <dgm:pt modelId="{8272C0D7-1506-4F4E-BD48-26489848E6DE}" type="pres">
      <dgm:prSet presAssocID="{7076B7DE-3286-4A70-ABEB-2C52E6706439}" presName="hierChild4" presStyleCnt="0"/>
      <dgm:spPr/>
    </dgm:pt>
    <dgm:pt modelId="{28C39941-A2C6-45B1-B3A6-F7735E7DCC46}" type="pres">
      <dgm:prSet presAssocID="{7B4A441D-DAD5-40F3-B563-E1BA6AC53FAF}" presName="Name10" presStyleLbl="parChTrans1D2" presStyleIdx="1" presStyleCnt="2"/>
      <dgm:spPr/>
    </dgm:pt>
    <dgm:pt modelId="{B9B39671-169A-42CB-B2D2-A0BCFF43F54C}" type="pres">
      <dgm:prSet presAssocID="{0D40A54D-C4DB-43E7-9418-9277101FEA45}" presName="hierRoot2" presStyleCnt="0"/>
      <dgm:spPr/>
    </dgm:pt>
    <dgm:pt modelId="{ABFF91D6-2951-419B-B6BA-3DDFB93A2FF8}" type="pres">
      <dgm:prSet presAssocID="{0D40A54D-C4DB-43E7-9418-9277101FEA45}" presName="composite2" presStyleCnt="0"/>
      <dgm:spPr/>
    </dgm:pt>
    <dgm:pt modelId="{68AADB4F-D529-411E-A3B9-3159F1CA1FC0}" type="pres">
      <dgm:prSet presAssocID="{0D40A54D-C4DB-43E7-9418-9277101FEA45}" presName="background2" presStyleLbl="node2" presStyleIdx="1" presStyleCnt="2"/>
      <dgm:spPr>
        <a:solidFill>
          <a:srgbClr val="003300"/>
        </a:solidFill>
      </dgm:spPr>
    </dgm:pt>
    <dgm:pt modelId="{875559EF-D78F-4025-AA1C-BA44A66B1F59}" type="pres">
      <dgm:prSet presAssocID="{0D40A54D-C4DB-43E7-9418-9277101FEA45}" presName="text2" presStyleLbl="fgAcc2" presStyleIdx="1" presStyleCnt="2" custScaleX="339386" custScaleY="76775" custLinFactNeighborX="-16909" custLinFactNeighborY="-1170">
        <dgm:presLayoutVars>
          <dgm:chPref val="3"/>
        </dgm:presLayoutVars>
      </dgm:prSet>
      <dgm:spPr/>
    </dgm:pt>
    <dgm:pt modelId="{30EB1A96-9D4A-496E-B4F2-8DD5190C9325}" type="pres">
      <dgm:prSet presAssocID="{0D40A54D-C4DB-43E7-9418-9277101FEA45}" presName="hierChild3" presStyleCnt="0"/>
      <dgm:spPr/>
    </dgm:pt>
    <dgm:pt modelId="{51647EAB-A76A-4E66-BEF7-0142114E431E}" type="pres">
      <dgm:prSet presAssocID="{6452E33C-6106-47E0-9FA2-77911EA3AE49}" presName="Name17" presStyleLbl="parChTrans1D3" presStyleIdx="2" presStyleCnt="3"/>
      <dgm:spPr/>
    </dgm:pt>
    <dgm:pt modelId="{33D78A46-12C4-4426-B9CB-9A9DC6148A1F}" type="pres">
      <dgm:prSet presAssocID="{9FBED7E4-38E3-4450-9A30-F7555F5150D6}" presName="hierRoot3" presStyleCnt="0"/>
      <dgm:spPr/>
    </dgm:pt>
    <dgm:pt modelId="{6146A062-8FD4-4D81-B228-EE2741309C52}" type="pres">
      <dgm:prSet presAssocID="{9FBED7E4-38E3-4450-9A30-F7555F5150D6}" presName="composite3" presStyleCnt="0"/>
      <dgm:spPr/>
    </dgm:pt>
    <dgm:pt modelId="{50EDF7A6-9BBC-4C5E-8C44-BF1031303DDC}" type="pres">
      <dgm:prSet presAssocID="{9FBED7E4-38E3-4450-9A30-F7555F5150D6}" presName="background3" presStyleLbl="node3" presStyleIdx="2" presStyleCnt="3"/>
      <dgm:spPr>
        <a:solidFill>
          <a:srgbClr val="336600"/>
        </a:solidFill>
      </dgm:spPr>
    </dgm:pt>
    <dgm:pt modelId="{0D615B62-C175-436F-BFDE-520F804089C1}" type="pres">
      <dgm:prSet presAssocID="{9FBED7E4-38E3-4450-9A30-F7555F5150D6}" presName="text3" presStyleLbl="fgAcc3" presStyleIdx="2" presStyleCnt="3" custScaleX="285666" custScaleY="722923" custLinFactNeighborX="27157" custLinFactNeighborY="-9813">
        <dgm:presLayoutVars>
          <dgm:chPref val="3"/>
        </dgm:presLayoutVars>
      </dgm:prSet>
      <dgm:spPr/>
    </dgm:pt>
    <dgm:pt modelId="{4E7B0E79-823A-4CF8-BB46-6722B58F25CB}" type="pres">
      <dgm:prSet presAssocID="{9FBED7E4-38E3-4450-9A30-F7555F5150D6}" presName="hierChild4" presStyleCnt="0"/>
      <dgm:spPr/>
    </dgm:pt>
  </dgm:ptLst>
  <dgm:cxnLst>
    <dgm:cxn modelId="{EC4EDE00-272A-45F8-B7AA-1E2B62A54AF1}" srcId="{71A57E41-F61C-42CD-8C87-BDC550C4B55E}" destId="{7076B7DE-3286-4A70-ABEB-2C52E6706439}" srcOrd="1" destOrd="0" parTransId="{C09348B9-4D37-4BDF-8A48-30AE8EA21C5F}" sibTransId="{A4D75AE8-D626-44D1-92C9-7A028BDAC106}"/>
    <dgm:cxn modelId="{17465A0F-1FAF-4A45-A5B5-B05CC396E3BD}" type="presOf" srcId="{0D40A54D-C4DB-43E7-9418-9277101FEA45}" destId="{875559EF-D78F-4025-AA1C-BA44A66B1F59}" srcOrd="0" destOrd="0" presId="urn:microsoft.com/office/officeart/2005/8/layout/hierarchy1"/>
    <dgm:cxn modelId="{9D07C311-51A3-4986-A385-39CE731D6FD7}" type="presOf" srcId="{6452E33C-6106-47E0-9FA2-77911EA3AE49}" destId="{51647EAB-A76A-4E66-BEF7-0142114E431E}" srcOrd="0" destOrd="0" presId="urn:microsoft.com/office/officeart/2005/8/layout/hierarchy1"/>
    <dgm:cxn modelId="{8FFF162F-3E58-4137-BCC2-28BED99D9F77}" srcId="{652C76E3-3907-4DF4-98B7-802953FB1C0B}" destId="{71A57E41-F61C-42CD-8C87-BDC550C4B55E}" srcOrd="0" destOrd="0" parTransId="{BF24ADF1-A69A-42B2-BDEA-26D0E8F828F3}" sibTransId="{22F1AA27-4138-4BAC-AF63-9A87E26EDE70}"/>
    <dgm:cxn modelId="{4A740A33-78E0-40A9-884C-49C09E2D71D1}" type="presOf" srcId="{C09348B9-4D37-4BDF-8A48-30AE8EA21C5F}" destId="{0D8DAE32-39C5-4DF6-8072-DCA6FE87ED40}" srcOrd="0" destOrd="0" presId="urn:microsoft.com/office/officeart/2005/8/layout/hierarchy1"/>
    <dgm:cxn modelId="{F299483B-7384-44CF-88FC-E3452347F638}" srcId="{0D40A54D-C4DB-43E7-9418-9277101FEA45}" destId="{9FBED7E4-38E3-4450-9A30-F7555F5150D6}" srcOrd="0" destOrd="0" parTransId="{6452E33C-6106-47E0-9FA2-77911EA3AE49}" sibTransId="{F01EF8A9-1A5F-4AA1-8FDF-E222DC07BD4F}"/>
    <dgm:cxn modelId="{8ED81B48-FBAD-424C-8040-AEA95CA75308}" type="presOf" srcId="{BF24ADF1-A69A-42B2-BDEA-26D0E8F828F3}" destId="{6A3A9CC1-77FD-4793-B2C1-FE175619C70A}" srcOrd="0" destOrd="0" presId="urn:microsoft.com/office/officeart/2005/8/layout/hierarchy1"/>
    <dgm:cxn modelId="{1F21D555-19E0-4A18-8C92-6715C3F21770}" type="presOf" srcId="{0F44D0F1-081B-4763-90C2-6BC3F6C82498}" destId="{6FEF63A8-C3E2-4413-992F-3E7FC5F69AB5}" srcOrd="0" destOrd="0" presId="urn:microsoft.com/office/officeart/2005/8/layout/hierarchy1"/>
    <dgm:cxn modelId="{5C431F90-F8BE-4487-8F02-AB011C231FA6}" srcId="{71A57E41-F61C-42CD-8C87-BDC550C4B55E}" destId="{6C5BFB2B-93AA-401B-95FF-8B7AAC9FC59A}" srcOrd="0" destOrd="0" parTransId="{0F44D0F1-081B-4763-90C2-6BC3F6C82498}" sibTransId="{AEBF0271-0E25-473F-8540-95DB0AABF31B}"/>
    <dgm:cxn modelId="{DEB1AA92-4E9E-4035-85A7-AA38E676ADA9}" type="presOf" srcId="{7076B7DE-3286-4A70-ABEB-2C52E6706439}" destId="{2C2D1907-F172-4E96-A755-B08FEE5B1224}" srcOrd="0" destOrd="0" presId="urn:microsoft.com/office/officeart/2005/8/layout/hierarchy1"/>
    <dgm:cxn modelId="{5DB24DA1-8639-4227-A253-2231469AE12B}" srcId="{D52685E4-DDB9-4338-8984-2D674304A75F}" destId="{652C76E3-3907-4DF4-98B7-802953FB1C0B}" srcOrd="0" destOrd="0" parTransId="{9CE79576-8B51-419C-AA04-C46782F79F76}" sibTransId="{025DBBFC-E412-4B23-8369-BE76B641C413}"/>
    <dgm:cxn modelId="{5DEB05AB-30F4-40E9-87B0-7F99A43D27C9}" type="presOf" srcId="{7B4A441D-DAD5-40F3-B563-E1BA6AC53FAF}" destId="{28C39941-A2C6-45B1-B3A6-F7735E7DCC46}" srcOrd="0" destOrd="0" presId="urn:microsoft.com/office/officeart/2005/8/layout/hierarchy1"/>
    <dgm:cxn modelId="{E5EF89BE-9FB8-4267-BEB8-6289995AC4A2}" type="presOf" srcId="{652C76E3-3907-4DF4-98B7-802953FB1C0B}" destId="{DBC0863B-D775-4850-B3D7-365AC2C62CD8}" srcOrd="0" destOrd="0" presId="urn:microsoft.com/office/officeart/2005/8/layout/hierarchy1"/>
    <dgm:cxn modelId="{18E02AC3-66C2-4AD2-B28A-714E8BD2CE7D}" type="presOf" srcId="{9FBED7E4-38E3-4450-9A30-F7555F5150D6}" destId="{0D615B62-C175-436F-BFDE-520F804089C1}" srcOrd="0" destOrd="0" presId="urn:microsoft.com/office/officeart/2005/8/layout/hierarchy1"/>
    <dgm:cxn modelId="{CEB560C8-A983-46DA-A5F7-E688B5E3970D}" srcId="{652C76E3-3907-4DF4-98B7-802953FB1C0B}" destId="{0D40A54D-C4DB-43E7-9418-9277101FEA45}" srcOrd="1" destOrd="0" parTransId="{7B4A441D-DAD5-40F3-B563-E1BA6AC53FAF}" sibTransId="{69514DF3-F84F-408A-937C-FDFA103DEEB9}"/>
    <dgm:cxn modelId="{48824AE9-04EA-4C9E-A4F4-003CBBB2A9F9}" type="presOf" srcId="{6C5BFB2B-93AA-401B-95FF-8B7AAC9FC59A}" destId="{5D701668-0893-4F6E-A0DC-59E2ABA8032A}" srcOrd="0" destOrd="0" presId="urn:microsoft.com/office/officeart/2005/8/layout/hierarchy1"/>
    <dgm:cxn modelId="{D09B17EC-59AC-439B-B0DC-155C169515D5}" type="presOf" srcId="{D52685E4-DDB9-4338-8984-2D674304A75F}" destId="{6127DE08-9340-4AA7-8853-C10BC27500A2}" srcOrd="0" destOrd="0" presId="urn:microsoft.com/office/officeart/2005/8/layout/hierarchy1"/>
    <dgm:cxn modelId="{47F62BFD-2121-4046-8093-9CA13F6160A4}" type="presOf" srcId="{71A57E41-F61C-42CD-8C87-BDC550C4B55E}" destId="{45014CB0-5A9E-4CF9-AD16-E9032AC33805}" srcOrd="0" destOrd="0" presId="urn:microsoft.com/office/officeart/2005/8/layout/hierarchy1"/>
    <dgm:cxn modelId="{74BDB09E-3A37-4F95-B315-CFA9DAD5CF73}" type="presParOf" srcId="{6127DE08-9340-4AA7-8853-C10BC27500A2}" destId="{451161A1-23B8-4E11-8D38-AF6FC5173367}" srcOrd="0" destOrd="0" presId="urn:microsoft.com/office/officeart/2005/8/layout/hierarchy1"/>
    <dgm:cxn modelId="{A44C3C3D-966B-4A73-91F0-D222EF3FFF6B}" type="presParOf" srcId="{451161A1-23B8-4E11-8D38-AF6FC5173367}" destId="{C9E569D5-55E9-405C-AA06-F928DB468143}" srcOrd="0" destOrd="0" presId="urn:microsoft.com/office/officeart/2005/8/layout/hierarchy1"/>
    <dgm:cxn modelId="{EFABE32D-47CC-48AD-824C-70FDE6BE3CA6}" type="presParOf" srcId="{C9E569D5-55E9-405C-AA06-F928DB468143}" destId="{A0756E1A-6AE6-4AD2-BE6A-AC9056EC4C75}" srcOrd="0" destOrd="0" presId="urn:microsoft.com/office/officeart/2005/8/layout/hierarchy1"/>
    <dgm:cxn modelId="{1FD1AE39-DBB8-4B0B-8EAB-399484587780}" type="presParOf" srcId="{C9E569D5-55E9-405C-AA06-F928DB468143}" destId="{DBC0863B-D775-4850-B3D7-365AC2C62CD8}" srcOrd="1" destOrd="0" presId="urn:microsoft.com/office/officeart/2005/8/layout/hierarchy1"/>
    <dgm:cxn modelId="{AD1A53B2-B8DD-4298-8F47-0BFBAC0A4ACC}" type="presParOf" srcId="{451161A1-23B8-4E11-8D38-AF6FC5173367}" destId="{02BF3A3E-1C53-4F45-AE2F-41DB3C71D037}" srcOrd="1" destOrd="0" presId="urn:microsoft.com/office/officeart/2005/8/layout/hierarchy1"/>
    <dgm:cxn modelId="{2FEA9323-C477-4E13-BAD2-850616F9B759}" type="presParOf" srcId="{02BF3A3E-1C53-4F45-AE2F-41DB3C71D037}" destId="{6A3A9CC1-77FD-4793-B2C1-FE175619C70A}" srcOrd="0" destOrd="0" presId="urn:microsoft.com/office/officeart/2005/8/layout/hierarchy1"/>
    <dgm:cxn modelId="{A44C7CF8-41B8-4890-A6C7-9A02798EA38E}" type="presParOf" srcId="{02BF3A3E-1C53-4F45-AE2F-41DB3C71D037}" destId="{D9C9FE8B-4497-4050-A676-262E3E26D227}" srcOrd="1" destOrd="0" presId="urn:microsoft.com/office/officeart/2005/8/layout/hierarchy1"/>
    <dgm:cxn modelId="{4EE0E8D0-FB91-4EC2-B57A-368DCAFC8434}" type="presParOf" srcId="{D9C9FE8B-4497-4050-A676-262E3E26D227}" destId="{04C52DB1-E011-4774-A2D6-702E20FAA5BD}" srcOrd="0" destOrd="0" presId="urn:microsoft.com/office/officeart/2005/8/layout/hierarchy1"/>
    <dgm:cxn modelId="{BD73FDE1-72D2-4EFE-8CC7-C734A801ACC9}" type="presParOf" srcId="{04C52DB1-E011-4774-A2D6-702E20FAA5BD}" destId="{E1A0DB0F-4A67-4CA7-B31B-51A3B79B9338}" srcOrd="0" destOrd="0" presId="urn:microsoft.com/office/officeart/2005/8/layout/hierarchy1"/>
    <dgm:cxn modelId="{52347C6F-3BC1-4C89-AD52-7E35A26132ED}" type="presParOf" srcId="{04C52DB1-E011-4774-A2D6-702E20FAA5BD}" destId="{45014CB0-5A9E-4CF9-AD16-E9032AC33805}" srcOrd="1" destOrd="0" presId="urn:microsoft.com/office/officeart/2005/8/layout/hierarchy1"/>
    <dgm:cxn modelId="{0881DAD0-E5FB-4792-9E46-6ACE4018C087}" type="presParOf" srcId="{D9C9FE8B-4497-4050-A676-262E3E26D227}" destId="{6CE23AB6-7A71-44B9-9DBA-6DE9C97A46D1}" srcOrd="1" destOrd="0" presId="urn:microsoft.com/office/officeart/2005/8/layout/hierarchy1"/>
    <dgm:cxn modelId="{46CFF76A-95A5-4C19-984B-DEA58A69EE60}" type="presParOf" srcId="{6CE23AB6-7A71-44B9-9DBA-6DE9C97A46D1}" destId="{6FEF63A8-C3E2-4413-992F-3E7FC5F69AB5}" srcOrd="0" destOrd="0" presId="urn:microsoft.com/office/officeart/2005/8/layout/hierarchy1"/>
    <dgm:cxn modelId="{EC5C06C1-F0ED-45D6-900B-AE0897EA9221}" type="presParOf" srcId="{6CE23AB6-7A71-44B9-9DBA-6DE9C97A46D1}" destId="{A3AB86E1-BB84-4D18-8417-C15291FEBE86}" srcOrd="1" destOrd="0" presId="urn:microsoft.com/office/officeart/2005/8/layout/hierarchy1"/>
    <dgm:cxn modelId="{233BBE1B-96B4-4ECC-8979-7099AA4359DA}" type="presParOf" srcId="{A3AB86E1-BB84-4D18-8417-C15291FEBE86}" destId="{FE5B2622-52FD-47BC-8385-01E0814CA568}" srcOrd="0" destOrd="0" presId="urn:microsoft.com/office/officeart/2005/8/layout/hierarchy1"/>
    <dgm:cxn modelId="{54BEEB07-E921-4633-B9E0-42E2B7FF23A4}" type="presParOf" srcId="{FE5B2622-52FD-47BC-8385-01E0814CA568}" destId="{2EF14DB6-08C7-487A-8B14-695D7D16CAE3}" srcOrd="0" destOrd="0" presId="urn:microsoft.com/office/officeart/2005/8/layout/hierarchy1"/>
    <dgm:cxn modelId="{CC581755-F574-474B-81EA-77595E67A373}" type="presParOf" srcId="{FE5B2622-52FD-47BC-8385-01E0814CA568}" destId="{5D701668-0893-4F6E-A0DC-59E2ABA8032A}" srcOrd="1" destOrd="0" presId="urn:microsoft.com/office/officeart/2005/8/layout/hierarchy1"/>
    <dgm:cxn modelId="{79D90599-B64F-4A77-B8CF-D5478C56C030}" type="presParOf" srcId="{A3AB86E1-BB84-4D18-8417-C15291FEBE86}" destId="{8D5E28D4-CDB2-4672-98A1-1DFA32F6A623}" srcOrd="1" destOrd="0" presId="urn:microsoft.com/office/officeart/2005/8/layout/hierarchy1"/>
    <dgm:cxn modelId="{C8B184BC-BC7A-446E-8362-48BB4C65FEFA}" type="presParOf" srcId="{6CE23AB6-7A71-44B9-9DBA-6DE9C97A46D1}" destId="{0D8DAE32-39C5-4DF6-8072-DCA6FE87ED40}" srcOrd="2" destOrd="0" presId="urn:microsoft.com/office/officeart/2005/8/layout/hierarchy1"/>
    <dgm:cxn modelId="{A9A26A0E-182F-48E3-BE73-8C466E67D141}" type="presParOf" srcId="{6CE23AB6-7A71-44B9-9DBA-6DE9C97A46D1}" destId="{A1C8F031-E695-4788-9743-FF8379A2418E}" srcOrd="3" destOrd="0" presId="urn:microsoft.com/office/officeart/2005/8/layout/hierarchy1"/>
    <dgm:cxn modelId="{DB6B333D-4CCB-4CF6-8D2E-FE951B19046F}" type="presParOf" srcId="{A1C8F031-E695-4788-9743-FF8379A2418E}" destId="{6C884242-CDE3-4ABF-A6D0-16BF99205682}" srcOrd="0" destOrd="0" presId="urn:microsoft.com/office/officeart/2005/8/layout/hierarchy1"/>
    <dgm:cxn modelId="{1FF48EFC-432A-4D5E-AE89-91E1F561EABF}" type="presParOf" srcId="{6C884242-CDE3-4ABF-A6D0-16BF99205682}" destId="{30461139-9921-40AB-B236-8B21A21B3868}" srcOrd="0" destOrd="0" presId="urn:microsoft.com/office/officeart/2005/8/layout/hierarchy1"/>
    <dgm:cxn modelId="{E3E888DA-5B9B-4E19-909E-408B1598AF38}" type="presParOf" srcId="{6C884242-CDE3-4ABF-A6D0-16BF99205682}" destId="{2C2D1907-F172-4E96-A755-B08FEE5B1224}" srcOrd="1" destOrd="0" presId="urn:microsoft.com/office/officeart/2005/8/layout/hierarchy1"/>
    <dgm:cxn modelId="{B8D102B9-CD6B-4079-A4B2-5C3D3B6C9181}" type="presParOf" srcId="{A1C8F031-E695-4788-9743-FF8379A2418E}" destId="{8272C0D7-1506-4F4E-BD48-26489848E6DE}" srcOrd="1" destOrd="0" presId="urn:microsoft.com/office/officeart/2005/8/layout/hierarchy1"/>
    <dgm:cxn modelId="{BC3B3051-113D-407D-85B3-9C21CE06BA49}" type="presParOf" srcId="{02BF3A3E-1C53-4F45-AE2F-41DB3C71D037}" destId="{28C39941-A2C6-45B1-B3A6-F7735E7DCC46}" srcOrd="2" destOrd="0" presId="urn:microsoft.com/office/officeart/2005/8/layout/hierarchy1"/>
    <dgm:cxn modelId="{5F1F7164-DDC5-461D-80FE-6E5C3C9AAB81}" type="presParOf" srcId="{02BF3A3E-1C53-4F45-AE2F-41DB3C71D037}" destId="{B9B39671-169A-42CB-B2D2-A0BCFF43F54C}" srcOrd="3" destOrd="0" presId="urn:microsoft.com/office/officeart/2005/8/layout/hierarchy1"/>
    <dgm:cxn modelId="{597111CB-FF16-4634-8B2F-7552BF23461C}" type="presParOf" srcId="{B9B39671-169A-42CB-B2D2-A0BCFF43F54C}" destId="{ABFF91D6-2951-419B-B6BA-3DDFB93A2FF8}" srcOrd="0" destOrd="0" presId="urn:microsoft.com/office/officeart/2005/8/layout/hierarchy1"/>
    <dgm:cxn modelId="{59A354C9-3BE7-442D-A78C-E1CF40D1985D}" type="presParOf" srcId="{ABFF91D6-2951-419B-B6BA-3DDFB93A2FF8}" destId="{68AADB4F-D529-411E-A3B9-3159F1CA1FC0}" srcOrd="0" destOrd="0" presId="urn:microsoft.com/office/officeart/2005/8/layout/hierarchy1"/>
    <dgm:cxn modelId="{A0AE4C3F-7D17-4412-AD75-D58484184ACB}" type="presParOf" srcId="{ABFF91D6-2951-419B-B6BA-3DDFB93A2FF8}" destId="{875559EF-D78F-4025-AA1C-BA44A66B1F59}" srcOrd="1" destOrd="0" presId="urn:microsoft.com/office/officeart/2005/8/layout/hierarchy1"/>
    <dgm:cxn modelId="{EEF56884-8B5F-4018-8F1D-F72937A91FE9}" type="presParOf" srcId="{B9B39671-169A-42CB-B2D2-A0BCFF43F54C}" destId="{30EB1A96-9D4A-496E-B4F2-8DD5190C9325}" srcOrd="1" destOrd="0" presId="urn:microsoft.com/office/officeart/2005/8/layout/hierarchy1"/>
    <dgm:cxn modelId="{D3B06F67-710C-489A-B3F7-CADC76743623}" type="presParOf" srcId="{30EB1A96-9D4A-496E-B4F2-8DD5190C9325}" destId="{51647EAB-A76A-4E66-BEF7-0142114E431E}" srcOrd="0" destOrd="0" presId="urn:microsoft.com/office/officeart/2005/8/layout/hierarchy1"/>
    <dgm:cxn modelId="{72DE5268-4A58-485B-94C1-5534A8CB2C22}" type="presParOf" srcId="{30EB1A96-9D4A-496E-B4F2-8DD5190C9325}" destId="{33D78A46-12C4-4426-B9CB-9A9DC6148A1F}" srcOrd="1" destOrd="0" presId="urn:microsoft.com/office/officeart/2005/8/layout/hierarchy1"/>
    <dgm:cxn modelId="{68FCD222-FBAA-4A65-A3FC-28FC9B8993FD}" type="presParOf" srcId="{33D78A46-12C4-4426-B9CB-9A9DC6148A1F}" destId="{6146A062-8FD4-4D81-B228-EE2741309C52}" srcOrd="0" destOrd="0" presId="urn:microsoft.com/office/officeart/2005/8/layout/hierarchy1"/>
    <dgm:cxn modelId="{F108F121-FF2E-4F1C-B41B-39A08D4EFC75}" type="presParOf" srcId="{6146A062-8FD4-4D81-B228-EE2741309C52}" destId="{50EDF7A6-9BBC-4C5E-8C44-BF1031303DDC}" srcOrd="0" destOrd="0" presId="urn:microsoft.com/office/officeart/2005/8/layout/hierarchy1"/>
    <dgm:cxn modelId="{B8A1BB62-A88D-45B1-B6CF-A530BB197C2A}" type="presParOf" srcId="{6146A062-8FD4-4D81-B228-EE2741309C52}" destId="{0D615B62-C175-436F-BFDE-520F804089C1}" srcOrd="1" destOrd="0" presId="urn:microsoft.com/office/officeart/2005/8/layout/hierarchy1"/>
    <dgm:cxn modelId="{9D964EBA-C316-4551-8D93-E70A135630CA}" type="presParOf" srcId="{33D78A46-12C4-4426-B9CB-9A9DC6148A1F}" destId="{4E7B0E79-823A-4CF8-BB46-6722B58F25CB}" srcOrd="1" destOrd="0" presId="urn:microsoft.com/office/officeart/2005/8/layout/hierarchy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FF4DC8-2FAC-4AF3-A117-72D21877D61C}" type="doc">
      <dgm:prSet loTypeId="urn:microsoft.com/office/officeart/2005/8/layout/vProcess5" loCatId="process" qsTypeId="urn:microsoft.com/office/officeart/2005/8/quickstyle/simple5" qsCatId="simple" csTypeId="urn:microsoft.com/office/officeart/2005/8/colors/colorful3" csCatId="colorful" phldr="1"/>
      <dgm:spPr/>
      <dgm:t>
        <a:bodyPr/>
        <a:lstStyle/>
        <a:p>
          <a:endParaRPr lang="en-IN"/>
        </a:p>
      </dgm:t>
    </dgm:pt>
    <dgm:pt modelId="{4C7D58EE-4143-459C-A31A-18DE6AC8F0D0}">
      <dgm:prSet phldrT="[Text]" custT="1"/>
      <dgm:spPr>
        <a:ln w="28575">
          <a:solidFill>
            <a:srgbClr val="C00000"/>
          </a:solidFill>
        </a:ln>
      </dgm:spPr>
      <dgm:t>
        <a:bodyPr/>
        <a:lstStyle/>
        <a:p>
          <a:pPr algn="just"/>
          <a:r>
            <a:rPr lang="en-IN" sz="1800" b="1" dirty="0">
              <a:solidFill>
                <a:srgbClr val="C00000"/>
              </a:solidFill>
              <a:latin typeface="Andalus" pitchFamily="18" charset="-78"/>
              <a:cs typeface="Andalus" pitchFamily="18" charset="-78"/>
            </a:rPr>
            <a:t>Consequence of obesity and/or poor control of diabetes, increases circulating FFAs, leading to increased hepatic VLDL production.</a:t>
          </a:r>
          <a:endParaRPr lang="en-IN" sz="1800" dirty="0">
            <a:solidFill>
              <a:srgbClr val="C00000"/>
            </a:solidFill>
            <a:latin typeface="Andalus" pitchFamily="18" charset="-78"/>
            <a:cs typeface="Andalus" pitchFamily="18" charset="-78"/>
          </a:endParaRPr>
        </a:p>
      </dgm:t>
    </dgm:pt>
    <dgm:pt modelId="{E5CFA881-F0AA-4E94-9A8A-307CF4BA467B}" type="parTrans" cxnId="{69364818-D6B3-4AF9-AAF7-57468021D870}">
      <dgm:prSet/>
      <dgm:spPr/>
      <dgm:t>
        <a:bodyPr/>
        <a:lstStyle/>
        <a:p>
          <a:endParaRPr lang="en-IN"/>
        </a:p>
      </dgm:t>
    </dgm:pt>
    <dgm:pt modelId="{18C690D5-8A5C-433E-92FD-58E322E5093A}" type="sibTrans" cxnId="{69364818-D6B3-4AF9-AAF7-57468021D870}">
      <dgm:prSet/>
      <dgm:spPr/>
      <dgm:t>
        <a:bodyPr/>
        <a:lstStyle/>
        <a:p>
          <a:endParaRPr lang="en-IN"/>
        </a:p>
      </dgm:t>
    </dgm:pt>
    <dgm:pt modelId="{3840581F-DAC5-45F0-A135-72E15C7ACD2B}">
      <dgm:prSet phldrT="[Text]"/>
      <dgm:spPr>
        <a:ln w="28575">
          <a:solidFill>
            <a:srgbClr val="CC00CC"/>
          </a:solidFill>
        </a:ln>
      </dgm:spPr>
      <dgm:t>
        <a:bodyPr/>
        <a:lstStyle/>
        <a:p>
          <a:r>
            <a:rPr lang="en-IN" b="1" dirty="0">
              <a:solidFill>
                <a:srgbClr val="002060"/>
              </a:solidFill>
              <a:latin typeface="Andalus" pitchFamily="18" charset="-78"/>
              <a:cs typeface="Andalus" pitchFamily="18" charset="-78"/>
            </a:rPr>
            <a:t>Diabetic women may be at special risk for cardiac disease.</a:t>
          </a:r>
          <a:endParaRPr lang="en-IN" dirty="0">
            <a:solidFill>
              <a:srgbClr val="002060"/>
            </a:solidFill>
            <a:latin typeface="Andalus" pitchFamily="18" charset="-78"/>
            <a:cs typeface="Andalus" pitchFamily="18" charset="-78"/>
          </a:endParaRPr>
        </a:p>
      </dgm:t>
    </dgm:pt>
    <dgm:pt modelId="{4AD57808-D7BF-4949-BEA3-4EE5907A24CB}" type="parTrans" cxnId="{EE4813F6-6969-495B-BFA9-2EEFAB106D90}">
      <dgm:prSet/>
      <dgm:spPr/>
      <dgm:t>
        <a:bodyPr/>
        <a:lstStyle/>
        <a:p>
          <a:endParaRPr lang="en-IN"/>
        </a:p>
      </dgm:t>
    </dgm:pt>
    <dgm:pt modelId="{FAFE0863-737B-48C8-B46B-0155D6DE8459}" type="sibTrans" cxnId="{EE4813F6-6969-495B-BFA9-2EEFAB106D90}">
      <dgm:prSet/>
      <dgm:spPr/>
      <dgm:t>
        <a:bodyPr/>
        <a:lstStyle/>
        <a:p>
          <a:endParaRPr lang="en-IN"/>
        </a:p>
      </dgm:t>
    </dgm:pt>
    <dgm:pt modelId="{E58BEBFD-5117-4DDB-94D0-0B39A1B8C7FA}">
      <dgm:prSet custT="1"/>
      <dgm:spPr>
        <a:ln w="28575">
          <a:solidFill>
            <a:srgbClr val="008000"/>
          </a:solidFill>
        </a:ln>
      </dgm:spPr>
      <dgm:t>
        <a:bodyPr/>
        <a:lstStyle/>
        <a:p>
          <a:r>
            <a:rPr lang="en-IN" sz="2000" b="1" dirty="0">
              <a:solidFill>
                <a:srgbClr val="002060"/>
              </a:solidFill>
              <a:latin typeface="Andalus" pitchFamily="18" charset="-78"/>
              <a:cs typeface="Andalus" pitchFamily="18" charset="-78"/>
            </a:rPr>
            <a:t>promoting  formation of TG-rich, small, dense LDL and clearance of TG-rich HDL.</a:t>
          </a:r>
        </a:p>
      </dgm:t>
    </dgm:pt>
    <dgm:pt modelId="{1FA7B92F-579B-424E-B57E-7426E2E0C509}" type="parTrans" cxnId="{5948FD58-A672-4B76-A243-2F8C2F3CE8C4}">
      <dgm:prSet/>
      <dgm:spPr/>
      <dgm:t>
        <a:bodyPr/>
        <a:lstStyle/>
        <a:p>
          <a:endParaRPr lang="en-IN"/>
        </a:p>
      </dgm:t>
    </dgm:pt>
    <dgm:pt modelId="{3B9EABC2-31AF-4518-803D-66D971ACD021}" type="sibTrans" cxnId="{5948FD58-A672-4B76-A243-2F8C2F3CE8C4}">
      <dgm:prSet/>
      <dgm:spPr/>
      <dgm:t>
        <a:bodyPr/>
        <a:lstStyle/>
        <a:p>
          <a:endParaRPr lang="en-IN"/>
        </a:p>
      </dgm:t>
    </dgm:pt>
    <dgm:pt modelId="{36457130-2CE3-471A-AC12-0FEE0C645040}">
      <dgm:prSet custT="1"/>
      <dgm:spPr>
        <a:gradFill rotWithShape="0">
          <a:gsLst>
            <a:gs pos="0">
              <a:schemeClr val="accent1"/>
            </a:gs>
            <a:gs pos="68000">
              <a:schemeClr val="accent3">
                <a:hueOff val="11730227"/>
                <a:satOff val="-26725"/>
                <a:lumOff val="10720"/>
                <a:alphaOff val="0"/>
                <a:tint val="86000"/>
                <a:satMod val="115000"/>
              </a:schemeClr>
            </a:gs>
            <a:gs pos="100000">
              <a:schemeClr val="accent3">
                <a:hueOff val="11730227"/>
                <a:satOff val="-26725"/>
                <a:lumOff val="10720"/>
                <a:alphaOff val="0"/>
                <a:tint val="50000"/>
                <a:satMod val="150000"/>
              </a:schemeClr>
            </a:gs>
          </a:gsLst>
        </a:gradFill>
        <a:ln w="28575">
          <a:solidFill>
            <a:srgbClr val="0000FF"/>
          </a:solidFill>
        </a:ln>
      </dgm:spPr>
      <dgm:t>
        <a:bodyPr/>
        <a:lstStyle/>
        <a:p>
          <a:r>
            <a:rPr lang="en-IN" sz="1800" b="1" dirty="0">
              <a:solidFill>
                <a:srgbClr val="C00000"/>
              </a:solidFill>
              <a:latin typeface="Andalus" pitchFamily="18" charset="-78"/>
              <a:cs typeface="Andalus" pitchFamily="18" charset="-78"/>
            </a:rPr>
            <a:t>Often  exacerbated by the increased caloric intake and physical inactivity that characterize the lifestyles of some patients with DM-2.</a:t>
          </a:r>
        </a:p>
      </dgm:t>
    </dgm:pt>
    <dgm:pt modelId="{5743E7A2-4B19-49D2-9E96-6C9C31D4373E}" type="parTrans" cxnId="{A1B85C3F-8E83-4D59-B687-A6EB0B1C2713}">
      <dgm:prSet/>
      <dgm:spPr/>
      <dgm:t>
        <a:bodyPr/>
        <a:lstStyle/>
        <a:p>
          <a:endParaRPr lang="en-IN"/>
        </a:p>
      </dgm:t>
    </dgm:pt>
    <dgm:pt modelId="{C122C2B7-2898-4FC8-BD0A-CDFF8A13BD42}" type="sibTrans" cxnId="{A1B85C3F-8E83-4D59-B687-A6EB0B1C2713}">
      <dgm:prSet/>
      <dgm:spPr/>
      <dgm:t>
        <a:bodyPr/>
        <a:lstStyle/>
        <a:p>
          <a:endParaRPr lang="en-IN"/>
        </a:p>
      </dgm:t>
    </dgm:pt>
    <dgm:pt modelId="{F41EF793-860C-43D7-9134-2E1A8D89F465}" type="pres">
      <dgm:prSet presAssocID="{F1FF4DC8-2FAC-4AF3-A117-72D21877D61C}" presName="outerComposite" presStyleCnt="0">
        <dgm:presLayoutVars>
          <dgm:chMax val="5"/>
          <dgm:dir/>
          <dgm:resizeHandles val="exact"/>
        </dgm:presLayoutVars>
      </dgm:prSet>
      <dgm:spPr/>
    </dgm:pt>
    <dgm:pt modelId="{388C6E89-9534-4842-9408-FF8FC8ADEA8A}" type="pres">
      <dgm:prSet presAssocID="{F1FF4DC8-2FAC-4AF3-A117-72D21877D61C}" presName="dummyMaxCanvas" presStyleCnt="0">
        <dgm:presLayoutVars/>
      </dgm:prSet>
      <dgm:spPr/>
    </dgm:pt>
    <dgm:pt modelId="{B76830E9-D76E-4F03-95CE-0CDC1E3A9553}" type="pres">
      <dgm:prSet presAssocID="{F1FF4DC8-2FAC-4AF3-A117-72D21877D61C}" presName="FourNodes_1" presStyleLbl="node1" presStyleIdx="0" presStyleCnt="4">
        <dgm:presLayoutVars>
          <dgm:bulletEnabled val="1"/>
        </dgm:presLayoutVars>
      </dgm:prSet>
      <dgm:spPr/>
    </dgm:pt>
    <dgm:pt modelId="{E3CA1408-EE37-4730-8E63-2861C8A54B8E}" type="pres">
      <dgm:prSet presAssocID="{F1FF4DC8-2FAC-4AF3-A117-72D21877D61C}" presName="FourNodes_2" presStyleLbl="node1" presStyleIdx="1" presStyleCnt="4" custLinFactNeighborY="7697">
        <dgm:presLayoutVars>
          <dgm:bulletEnabled val="1"/>
        </dgm:presLayoutVars>
      </dgm:prSet>
      <dgm:spPr/>
    </dgm:pt>
    <dgm:pt modelId="{FCF06F59-0BD8-4075-9612-7D1945B81476}" type="pres">
      <dgm:prSet presAssocID="{F1FF4DC8-2FAC-4AF3-A117-72D21877D61C}" presName="FourNodes_3" presStyleLbl="node1" presStyleIdx="2" presStyleCnt="4">
        <dgm:presLayoutVars>
          <dgm:bulletEnabled val="1"/>
        </dgm:presLayoutVars>
      </dgm:prSet>
      <dgm:spPr/>
    </dgm:pt>
    <dgm:pt modelId="{2E0990B0-62D3-4B02-BE83-576BE836E19A}" type="pres">
      <dgm:prSet presAssocID="{F1FF4DC8-2FAC-4AF3-A117-72D21877D61C}" presName="FourNodes_4" presStyleLbl="node1" presStyleIdx="3" presStyleCnt="4">
        <dgm:presLayoutVars>
          <dgm:bulletEnabled val="1"/>
        </dgm:presLayoutVars>
      </dgm:prSet>
      <dgm:spPr/>
    </dgm:pt>
    <dgm:pt modelId="{0C2D797D-178A-48CC-A25E-A0E5D23D1DAA}" type="pres">
      <dgm:prSet presAssocID="{F1FF4DC8-2FAC-4AF3-A117-72D21877D61C}" presName="FourConn_1-2" presStyleLbl="fgAccFollowNode1" presStyleIdx="0" presStyleCnt="3">
        <dgm:presLayoutVars>
          <dgm:bulletEnabled val="1"/>
        </dgm:presLayoutVars>
      </dgm:prSet>
      <dgm:spPr/>
    </dgm:pt>
    <dgm:pt modelId="{0737CB21-B553-427A-A8FC-BC92CCD0D052}" type="pres">
      <dgm:prSet presAssocID="{F1FF4DC8-2FAC-4AF3-A117-72D21877D61C}" presName="FourConn_2-3" presStyleLbl="fgAccFollowNode1" presStyleIdx="1" presStyleCnt="3">
        <dgm:presLayoutVars>
          <dgm:bulletEnabled val="1"/>
        </dgm:presLayoutVars>
      </dgm:prSet>
      <dgm:spPr/>
    </dgm:pt>
    <dgm:pt modelId="{9D547D16-77BE-4371-A0D3-3169409B7104}" type="pres">
      <dgm:prSet presAssocID="{F1FF4DC8-2FAC-4AF3-A117-72D21877D61C}" presName="FourConn_3-4" presStyleLbl="fgAccFollowNode1" presStyleIdx="2" presStyleCnt="3">
        <dgm:presLayoutVars>
          <dgm:bulletEnabled val="1"/>
        </dgm:presLayoutVars>
      </dgm:prSet>
      <dgm:spPr/>
    </dgm:pt>
    <dgm:pt modelId="{FFE8517D-1E1D-4125-95CB-6CFE111C41F1}" type="pres">
      <dgm:prSet presAssocID="{F1FF4DC8-2FAC-4AF3-A117-72D21877D61C}" presName="FourNodes_1_text" presStyleLbl="node1" presStyleIdx="3" presStyleCnt="4">
        <dgm:presLayoutVars>
          <dgm:bulletEnabled val="1"/>
        </dgm:presLayoutVars>
      </dgm:prSet>
      <dgm:spPr/>
    </dgm:pt>
    <dgm:pt modelId="{587B9F8E-E762-4C72-896D-0E2F1957BA9B}" type="pres">
      <dgm:prSet presAssocID="{F1FF4DC8-2FAC-4AF3-A117-72D21877D61C}" presName="FourNodes_2_text" presStyleLbl="node1" presStyleIdx="3" presStyleCnt="4">
        <dgm:presLayoutVars>
          <dgm:bulletEnabled val="1"/>
        </dgm:presLayoutVars>
      </dgm:prSet>
      <dgm:spPr/>
    </dgm:pt>
    <dgm:pt modelId="{E03FFFF4-F461-4A4D-B87C-093F93F0EB76}" type="pres">
      <dgm:prSet presAssocID="{F1FF4DC8-2FAC-4AF3-A117-72D21877D61C}" presName="FourNodes_3_text" presStyleLbl="node1" presStyleIdx="3" presStyleCnt="4">
        <dgm:presLayoutVars>
          <dgm:bulletEnabled val="1"/>
        </dgm:presLayoutVars>
      </dgm:prSet>
      <dgm:spPr/>
    </dgm:pt>
    <dgm:pt modelId="{96432957-93D7-433C-962E-5A38B3EDBEEE}" type="pres">
      <dgm:prSet presAssocID="{F1FF4DC8-2FAC-4AF3-A117-72D21877D61C}" presName="FourNodes_4_text" presStyleLbl="node1" presStyleIdx="3" presStyleCnt="4">
        <dgm:presLayoutVars>
          <dgm:bulletEnabled val="1"/>
        </dgm:presLayoutVars>
      </dgm:prSet>
      <dgm:spPr/>
    </dgm:pt>
  </dgm:ptLst>
  <dgm:cxnLst>
    <dgm:cxn modelId="{E965C70B-2572-4C6E-B35A-3D090EF94966}" type="presOf" srcId="{18C690D5-8A5C-433E-92FD-58E322E5093A}" destId="{0C2D797D-178A-48CC-A25E-A0E5D23D1DAA}" srcOrd="0" destOrd="0" presId="urn:microsoft.com/office/officeart/2005/8/layout/vProcess5"/>
    <dgm:cxn modelId="{69364818-D6B3-4AF9-AAF7-57468021D870}" srcId="{F1FF4DC8-2FAC-4AF3-A117-72D21877D61C}" destId="{4C7D58EE-4143-459C-A31A-18DE6AC8F0D0}" srcOrd="0" destOrd="0" parTransId="{E5CFA881-F0AA-4E94-9A8A-307CF4BA467B}" sibTransId="{18C690D5-8A5C-433E-92FD-58E322E5093A}"/>
    <dgm:cxn modelId="{90CC811B-1623-4F89-838E-D52708A150AD}" type="presOf" srcId="{36457130-2CE3-471A-AC12-0FEE0C645040}" destId="{FCF06F59-0BD8-4075-9612-7D1945B81476}" srcOrd="0" destOrd="0" presId="urn:microsoft.com/office/officeart/2005/8/layout/vProcess5"/>
    <dgm:cxn modelId="{6A04693B-B668-4584-90B5-6DE37C32C3B6}" type="presOf" srcId="{3840581F-DAC5-45F0-A135-72E15C7ACD2B}" destId="{96432957-93D7-433C-962E-5A38B3EDBEEE}" srcOrd="1" destOrd="0" presId="urn:microsoft.com/office/officeart/2005/8/layout/vProcess5"/>
    <dgm:cxn modelId="{A1B85C3F-8E83-4D59-B687-A6EB0B1C2713}" srcId="{F1FF4DC8-2FAC-4AF3-A117-72D21877D61C}" destId="{36457130-2CE3-471A-AC12-0FEE0C645040}" srcOrd="2" destOrd="0" parTransId="{5743E7A2-4B19-49D2-9E96-6C9C31D4373E}" sibTransId="{C122C2B7-2898-4FC8-BD0A-CDFF8A13BD42}"/>
    <dgm:cxn modelId="{605A024E-9D62-48A9-B3C3-4C7A885AA46B}" type="presOf" srcId="{4C7D58EE-4143-459C-A31A-18DE6AC8F0D0}" destId="{B76830E9-D76E-4F03-95CE-0CDC1E3A9553}" srcOrd="0" destOrd="0" presId="urn:microsoft.com/office/officeart/2005/8/layout/vProcess5"/>
    <dgm:cxn modelId="{46143F71-940C-4E7E-AD94-C004D8A430A2}" type="presOf" srcId="{E58BEBFD-5117-4DDB-94D0-0B39A1B8C7FA}" destId="{E3CA1408-EE37-4730-8E63-2861C8A54B8E}" srcOrd="0" destOrd="0" presId="urn:microsoft.com/office/officeart/2005/8/layout/vProcess5"/>
    <dgm:cxn modelId="{5948FD58-A672-4B76-A243-2F8C2F3CE8C4}" srcId="{F1FF4DC8-2FAC-4AF3-A117-72D21877D61C}" destId="{E58BEBFD-5117-4DDB-94D0-0B39A1B8C7FA}" srcOrd="1" destOrd="0" parTransId="{1FA7B92F-579B-424E-B57E-7426E2E0C509}" sibTransId="{3B9EABC2-31AF-4518-803D-66D971ACD021}"/>
    <dgm:cxn modelId="{0F6C827C-E25D-47A3-9051-FFB170C1CBCB}" type="presOf" srcId="{3B9EABC2-31AF-4518-803D-66D971ACD021}" destId="{0737CB21-B553-427A-A8FC-BC92CCD0D052}" srcOrd="0" destOrd="0" presId="urn:microsoft.com/office/officeart/2005/8/layout/vProcess5"/>
    <dgm:cxn modelId="{F1915480-76E8-4D95-85AB-25CD9AECF537}" type="presOf" srcId="{F1FF4DC8-2FAC-4AF3-A117-72D21877D61C}" destId="{F41EF793-860C-43D7-9134-2E1A8D89F465}" srcOrd="0" destOrd="0" presId="urn:microsoft.com/office/officeart/2005/8/layout/vProcess5"/>
    <dgm:cxn modelId="{9D079A90-043A-46CD-BDAF-136EF54373AA}" type="presOf" srcId="{4C7D58EE-4143-459C-A31A-18DE6AC8F0D0}" destId="{FFE8517D-1E1D-4125-95CB-6CFE111C41F1}" srcOrd="1" destOrd="0" presId="urn:microsoft.com/office/officeart/2005/8/layout/vProcess5"/>
    <dgm:cxn modelId="{7B2C029C-D4A4-4D65-A6A1-80B1189503D0}" type="presOf" srcId="{C122C2B7-2898-4FC8-BD0A-CDFF8A13BD42}" destId="{9D547D16-77BE-4371-A0D3-3169409B7104}" srcOrd="0" destOrd="0" presId="urn:microsoft.com/office/officeart/2005/8/layout/vProcess5"/>
    <dgm:cxn modelId="{85F0E3BC-9EC0-4F02-95DF-ADEEAC2AD3E1}" type="presOf" srcId="{3840581F-DAC5-45F0-A135-72E15C7ACD2B}" destId="{2E0990B0-62D3-4B02-BE83-576BE836E19A}" srcOrd="0" destOrd="0" presId="urn:microsoft.com/office/officeart/2005/8/layout/vProcess5"/>
    <dgm:cxn modelId="{426DB9CD-5A47-4881-A9A5-7F144201B728}" type="presOf" srcId="{E58BEBFD-5117-4DDB-94D0-0B39A1B8C7FA}" destId="{587B9F8E-E762-4C72-896D-0E2F1957BA9B}" srcOrd="1" destOrd="0" presId="urn:microsoft.com/office/officeart/2005/8/layout/vProcess5"/>
    <dgm:cxn modelId="{CFED6DE8-E483-41A4-92ED-3638FAB39468}" type="presOf" srcId="{36457130-2CE3-471A-AC12-0FEE0C645040}" destId="{E03FFFF4-F461-4A4D-B87C-093F93F0EB76}" srcOrd="1" destOrd="0" presId="urn:microsoft.com/office/officeart/2005/8/layout/vProcess5"/>
    <dgm:cxn modelId="{EE4813F6-6969-495B-BFA9-2EEFAB106D90}" srcId="{F1FF4DC8-2FAC-4AF3-A117-72D21877D61C}" destId="{3840581F-DAC5-45F0-A135-72E15C7ACD2B}" srcOrd="3" destOrd="0" parTransId="{4AD57808-D7BF-4949-BEA3-4EE5907A24CB}" sibTransId="{FAFE0863-737B-48C8-B46B-0155D6DE8459}"/>
    <dgm:cxn modelId="{D414A309-5795-4452-BFBE-3F75D72C6B5D}" type="presParOf" srcId="{F41EF793-860C-43D7-9134-2E1A8D89F465}" destId="{388C6E89-9534-4842-9408-FF8FC8ADEA8A}" srcOrd="0" destOrd="0" presId="urn:microsoft.com/office/officeart/2005/8/layout/vProcess5"/>
    <dgm:cxn modelId="{E17977E5-8F0A-445F-872F-63AE1F767642}" type="presParOf" srcId="{F41EF793-860C-43D7-9134-2E1A8D89F465}" destId="{B76830E9-D76E-4F03-95CE-0CDC1E3A9553}" srcOrd="1" destOrd="0" presId="urn:microsoft.com/office/officeart/2005/8/layout/vProcess5"/>
    <dgm:cxn modelId="{91269531-F58D-40D3-96BA-65E9F39E392D}" type="presParOf" srcId="{F41EF793-860C-43D7-9134-2E1A8D89F465}" destId="{E3CA1408-EE37-4730-8E63-2861C8A54B8E}" srcOrd="2" destOrd="0" presId="urn:microsoft.com/office/officeart/2005/8/layout/vProcess5"/>
    <dgm:cxn modelId="{507BC379-766F-4A95-9017-50A83C4BCEA7}" type="presParOf" srcId="{F41EF793-860C-43D7-9134-2E1A8D89F465}" destId="{FCF06F59-0BD8-4075-9612-7D1945B81476}" srcOrd="3" destOrd="0" presId="urn:microsoft.com/office/officeart/2005/8/layout/vProcess5"/>
    <dgm:cxn modelId="{50CA4079-23FE-43FA-94D0-EB0E20A13A92}" type="presParOf" srcId="{F41EF793-860C-43D7-9134-2E1A8D89F465}" destId="{2E0990B0-62D3-4B02-BE83-576BE836E19A}" srcOrd="4" destOrd="0" presId="urn:microsoft.com/office/officeart/2005/8/layout/vProcess5"/>
    <dgm:cxn modelId="{0CD8111E-396C-4196-9DC0-9DBB1581F52B}" type="presParOf" srcId="{F41EF793-860C-43D7-9134-2E1A8D89F465}" destId="{0C2D797D-178A-48CC-A25E-A0E5D23D1DAA}" srcOrd="5" destOrd="0" presId="urn:microsoft.com/office/officeart/2005/8/layout/vProcess5"/>
    <dgm:cxn modelId="{C909876E-0804-479E-B588-4A82B8B9479C}" type="presParOf" srcId="{F41EF793-860C-43D7-9134-2E1A8D89F465}" destId="{0737CB21-B553-427A-A8FC-BC92CCD0D052}" srcOrd="6" destOrd="0" presId="urn:microsoft.com/office/officeart/2005/8/layout/vProcess5"/>
    <dgm:cxn modelId="{FB8CA8C9-019E-4591-B9E1-1FE38DE9C491}" type="presParOf" srcId="{F41EF793-860C-43D7-9134-2E1A8D89F465}" destId="{9D547D16-77BE-4371-A0D3-3169409B7104}" srcOrd="7" destOrd="0" presId="urn:microsoft.com/office/officeart/2005/8/layout/vProcess5"/>
    <dgm:cxn modelId="{A874D73A-548F-4A4D-8708-8AD3B0611003}" type="presParOf" srcId="{F41EF793-860C-43D7-9134-2E1A8D89F465}" destId="{FFE8517D-1E1D-4125-95CB-6CFE111C41F1}" srcOrd="8" destOrd="0" presId="urn:microsoft.com/office/officeart/2005/8/layout/vProcess5"/>
    <dgm:cxn modelId="{28AC8B17-4B92-413A-A6C2-043F40AEB700}" type="presParOf" srcId="{F41EF793-860C-43D7-9134-2E1A8D89F465}" destId="{587B9F8E-E762-4C72-896D-0E2F1957BA9B}" srcOrd="9" destOrd="0" presId="urn:microsoft.com/office/officeart/2005/8/layout/vProcess5"/>
    <dgm:cxn modelId="{4E6BF33A-14CF-4098-8EB6-B68A19753E56}" type="presParOf" srcId="{F41EF793-860C-43D7-9134-2E1A8D89F465}" destId="{E03FFFF4-F461-4A4D-B87C-093F93F0EB76}" srcOrd="10" destOrd="0" presId="urn:microsoft.com/office/officeart/2005/8/layout/vProcess5"/>
    <dgm:cxn modelId="{034ABF31-E0EB-4B62-A1A6-D15DDF85C8F9}" type="presParOf" srcId="{F41EF793-860C-43D7-9134-2E1A8D89F465}" destId="{96432957-93D7-433C-962E-5A38B3EDBEEE}"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76422B-65E9-4D16-893C-4095EB07DCB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FE4465A3-9592-4331-81CF-E0C0590FEA9D}">
      <dgm:prSet phldrT="[Text]" custT="1"/>
      <dgm:spPr>
        <a:xfrm>
          <a:off x="0" y="2358"/>
          <a:ext cx="2962656" cy="1556788"/>
        </a:xfrm>
        <a:solidFill>
          <a:srgbClr val="3366FF">
            <a:alpha val="49000"/>
          </a:srgbClr>
        </a:solidFill>
        <a:ln w="25400" cap="flat" cmpd="sng" algn="ctr">
          <a:solidFill>
            <a:srgbClr val="FFFFFF">
              <a:hueOff val="0"/>
              <a:satOff val="0"/>
              <a:lumOff val="0"/>
              <a:alphaOff val="0"/>
            </a:srgbClr>
          </a:solidFill>
          <a:prstDash val="solid"/>
        </a:ln>
        <a:effectLst/>
      </dgm:spPr>
      <dgm:t>
        <a:bodyPr/>
        <a:lstStyle/>
        <a:p>
          <a:r>
            <a:rPr lang="en-US" sz="2000" b="1" dirty="0">
              <a:solidFill>
                <a:srgbClr val="FFFF00"/>
              </a:solidFill>
              <a:latin typeface="Arial"/>
              <a:ea typeface="+mn-ea"/>
              <a:cs typeface="+mn-cs"/>
            </a:rPr>
            <a:t>Hypercholesterolemia</a:t>
          </a:r>
        </a:p>
      </dgm:t>
    </dgm:pt>
    <dgm:pt modelId="{48FC6746-5635-4D31-A120-0F8436592D37}" type="parTrans" cxnId="{EAB6424D-E194-49F5-AF36-9D1C2A7C6D2A}">
      <dgm:prSet/>
      <dgm:spPr/>
      <dgm:t>
        <a:bodyPr/>
        <a:lstStyle/>
        <a:p>
          <a:endParaRPr lang="en-US" sz="2000">
            <a:solidFill>
              <a:schemeClr val="tx1"/>
            </a:solidFill>
          </a:endParaRPr>
        </a:p>
      </dgm:t>
    </dgm:pt>
    <dgm:pt modelId="{AF2FC46E-0E18-4377-9133-54862226BA8E}" type="sibTrans" cxnId="{EAB6424D-E194-49F5-AF36-9D1C2A7C6D2A}">
      <dgm:prSet/>
      <dgm:spPr/>
      <dgm:t>
        <a:bodyPr/>
        <a:lstStyle/>
        <a:p>
          <a:endParaRPr lang="en-US" sz="2000">
            <a:solidFill>
              <a:schemeClr val="tx1"/>
            </a:solidFill>
          </a:endParaRPr>
        </a:p>
      </dgm:t>
    </dgm:pt>
    <dgm:pt modelId="{0E10260A-DF1D-4C76-9216-3C2C33BF70F9}">
      <dgm:prSet phldrT="[Text]" custT="1"/>
      <dgm:spPr>
        <a:xfrm rot="5400000">
          <a:off x="4973412" y="-1852718"/>
          <a:ext cx="1245431" cy="5266944"/>
        </a:xfrm>
        <a:solidFill>
          <a:srgbClr val="2D2015">
            <a:lumMod val="75000"/>
            <a:alpha val="46000"/>
          </a:srgbClr>
        </a:solidFill>
        <a:ln w="25400" cap="flat" cmpd="sng" algn="ctr">
          <a:solidFill>
            <a:srgbClr val="C5BFBB">
              <a:tint val="40000"/>
              <a:alpha val="90000"/>
              <a:hueOff val="0"/>
              <a:satOff val="0"/>
              <a:lumOff val="0"/>
              <a:alphaOff val="0"/>
            </a:srgbClr>
          </a:solidFill>
          <a:prstDash val="solid"/>
        </a:ln>
        <a:effectLst/>
      </dgm:spPr>
      <dgm:t>
        <a:bodyPr/>
        <a:lstStyle/>
        <a:p>
          <a:pPr algn="l"/>
          <a:r>
            <a:rPr lang="en-US" sz="2000" dirty="0">
              <a:solidFill>
                <a:srgbClr val="FFFFFF"/>
              </a:solidFill>
              <a:latin typeface="Arial"/>
              <a:ea typeface="+mn-ea"/>
              <a:cs typeface="+mn-cs"/>
            </a:rPr>
            <a:t>Hypothyroidism; Obstructive liver disease; </a:t>
          </a:r>
          <a:r>
            <a:rPr lang="en-US" sz="2000" dirty="0" err="1">
              <a:solidFill>
                <a:srgbClr val="FFFFFF"/>
              </a:solidFill>
              <a:latin typeface="Arial"/>
              <a:ea typeface="+mn-ea"/>
              <a:cs typeface="+mn-cs"/>
            </a:rPr>
            <a:t>Nephrotic</a:t>
          </a:r>
          <a:r>
            <a:rPr lang="en-US" sz="2000" dirty="0">
              <a:solidFill>
                <a:srgbClr val="FFFFFF"/>
              </a:solidFill>
              <a:latin typeface="Arial"/>
              <a:ea typeface="+mn-ea"/>
              <a:cs typeface="+mn-cs"/>
            </a:rPr>
            <a:t> syndrome; Drugs: </a:t>
          </a:r>
          <a:r>
            <a:rPr lang="en-US" sz="2000" dirty="0" err="1">
              <a:solidFill>
                <a:srgbClr val="FFFFFF"/>
              </a:solidFill>
              <a:latin typeface="Arial"/>
              <a:ea typeface="+mn-ea"/>
              <a:cs typeface="+mn-cs"/>
            </a:rPr>
            <a:t>progestogens</a:t>
          </a:r>
          <a:r>
            <a:rPr lang="en-US" sz="2000" dirty="0">
              <a:solidFill>
                <a:srgbClr val="FFFFFF"/>
              </a:solidFill>
              <a:latin typeface="Arial"/>
              <a:ea typeface="+mn-ea"/>
              <a:cs typeface="+mn-cs"/>
            </a:rPr>
            <a:t>, cyclosporine, </a:t>
          </a:r>
          <a:r>
            <a:rPr lang="en-US" sz="2000" dirty="0" err="1">
              <a:solidFill>
                <a:srgbClr val="FFFFFF"/>
              </a:solidFill>
              <a:latin typeface="Arial"/>
              <a:ea typeface="+mn-ea"/>
              <a:cs typeface="+mn-cs"/>
            </a:rPr>
            <a:t>thiazides</a:t>
          </a:r>
          <a:endParaRPr lang="en-US" sz="2000" dirty="0">
            <a:solidFill>
              <a:srgbClr val="FFFFFF"/>
            </a:solidFill>
            <a:latin typeface="Arial"/>
            <a:ea typeface="+mn-ea"/>
            <a:cs typeface="+mn-cs"/>
          </a:endParaRPr>
        </a:p>
      </dgm:t>
    </dgm:pt>
    <dgm:pt modelId="{1EDD7439-0914-4DEF-B2D5-F5B0087784AB}" type="parTrans" cxnId="{E17596C0-C672-4A22-8843-FCAE138DBC2E}">
      <dgm:prSet/>
      <dgm:spPr/>
      <dgm:t>
        <a:bodyPr/>
        <a:lstStyle/>
        <a:p>
          <a:endParaRPr lang="en-US" sz="2000">
            <a:solidFill>
              <a:schemeClr val="tx1"/>
            </a:solidFill>
          </a:endParaRPr>
        </a:p>
      </dgm:t>
    </dgm:pt>
    <dgm:pt modelId="{34EAB122-3D5A-4F0E-B564-26A75D520DB2}" type="sibTrans" cxnId="{E17596C0-C672-4A22-8843-FCAE138DBC2E}">
      <dgm:prSet/>
      <dgm:spPr/>
      <dgm:t>
        <a:bodyPr/>
        <a:lstStyle/>
        <a:p>
          <a:endParaRPr lang="en-US" sz="2000">
            <a:solidFill>
              <a:schemeClr val="tx1"/>
            </a:solidFill>
          </a:endParaRPr>
        </a:p>
      </dgm:t>
    </dgm:pt>
    <dgm:pt modelId="{42C3E840-2A2B-4C3C-81C6-DB0D6C62F85E}">
      <dgm:prSet phldrT="[Text]" custT="1"/>
      <dgm:spPr>
        <a:xfrm>
          <a:off x="0" y="1636987"/>
          <a:ext cx="2962656" cy="1556788"/>
        </a:xfrm>
        <a:solidFill>
          <a:srgbClr val="3366FF">
            <a:alpha val="32000"/>
          </a:srgbClr>
        </a:solidFill>
        <a:ln w="25400" cap="flat" cmpd="sng" algn="ctr">
          <a:solidFill>
            <a:srgbClr val="FFFFFF">
              <a:hueOff val="0"/>
              <a:satOff val="0"/>
              <a:lumOff val="0"/>
              <a:alphaOff val="0"/>
            </a:srgbClr>
          </a:solidFill>
          <a:prstDash val="solid"/>
        </a:ln>
        <a:effectLst/>
      </dgm:spPr>
      <dgm:t>
        <a:bodyPr/>
        <a:lstStyle/>
        <a:p>
          <a:r>
            <a:rPr lang="en-US" sz="2000" b="1" dirty="0">
              <a:solidFill>
                <a:srgbClr val="81552A">
                  <a:lumMod val="50000"/>
                </a:srgbClr>
              </a:solidFill>
              <a:latin typeface="Arial"/>
              <a:ea typeface="+mn-ea"/>
              <a:cs typeface="+mn-cs"/>
            </a:rPr>
            <a:t>Hypertriglyceridemia</a:t>
          </a:r>
        </a:p>
      </dgm:t>
    </dgm:pt>
    <dgm:pt modelId="{15D1BE6C-2851-4044-AA80-3CE78DC26172}" type="parTrans" cxnId="{8D9E3660-8F86-4701-AE1B-8385052FE6E5}">
      <dgm:prSet/>
      <dgm:spPr/>
      <dgm:t>
        <a:bodyPr/>
        <a:lstStyle/>
        <a:p>
          <a:endParaRPr lang="en-US" sz="2000">
            <a:solidFill>
              <a:schemeClr val="tx1"/>
            </a:solidFill>
          </a:endParaRPr>
        </a:p>
      </dgm:t>
    </dgm:pt>
    <dgm:pt modelId="{810F7B3B-0BF1-4069-A566-34DD1F9D0DB5}" type="sibTrans" cxnId="{8D9E3660-8F86-4701-AE1B-8385052FE6E5}">
      <dgm:prSet/>
      <dgm:spPr/>
      <dgm:t>
        <a:bodyPr/>
        <a:lstStyle/>
        <a:p>
          <a:endParaRPr lang="en-US" sz="2000">
            <a:solidFill>
              <a:schemeClr val="tx1"/>
            </a:solidFill>
          </a:endParaRPr>
        </a:p>
      </dgm:t>
    </dgm:pt>
    <dgm:pt modelId="{410EBFDD-E910-48B0-8CEE-DEEFE793048C}">
      <dgm:prSet phldrT="[Text]" custT="1"/>
      <dgm:spPr>
        <a:xfrm rot="5400000">
          <a:off x="4973412" y="-218090"/>
          <a:ext cx="1245431" cy="5266944"/>
        </a:xfrm>
        <a:solidFill>
          <a:srgbClr val="FFC000">
            <a:alpha val="54000"/>
          </a:srgbClr>
        </a:solidFill>
        <a:ln w="25400" cap="flat" cmpd="sng" algn="ctr">
          <a:solidFill>
            <a:srgbClr val="C5BFBB">
              <a:tint val="40000"/>
              <a:alpha val="90000"/>
              <a:hueOff val="-74215"/>
              <a:satOff val="2910"/>
              <a:lumOff val="-4319"/>
              <a:alphaOff val="0"/>
            </a:srgbClr>
          </a:solidFill>
          <a:prstDash val="solid"/>
        </a:ln>
        <a:effectLst/>
      </dgm:spPr>
      <dgm:t>
        <a:bodyPr/>
        <a:lstStyle/>
        <a:p>
          <a:r>
            <a:rPr lang="en-US" sz="2000" dirty="0">
              <a:solidFill>
                <a:srgbClr val="FFFFFF"/>
              </a:solidFill>
              <a:latin typeface="Arial"/>
              <a:ea typeface="+mn-ea"/>
              <a:cs typeface="+mn-cs"/>
            </a:rPr>
            <a:t>Obesity, DM, Pregnancy, CRF, Alcohol, Stress, Sepsis, Acute hepatitis, SLE, Drugs: estrogen, </a:t>
          </a:r>
          <a:r>
            <a:rPr lang="el-GR" sz="2000" dirty="0">
              <a:solidFill>
                <a:srgbClr val="FFFFFF"/>
              </a:solidFill>
              <a:latin typeface="Arial"/>
              <a:ea typeface="+mn-ea"/>
              <a:cs typeface="+mn-cs"/>
            </a:rPr>
            <a:t>β</a:t>
          </a:r>
          <a:r>
            <a:rPr lang="en-US" sz="2000" dirty="0">
              <a:solidFill>
                <a:srgbClr val="FFFFFF"/>
              </a:solidFill>
              <a:latin typeface="Arial"/>
              <a:ea typeface="+mn-ea"/>
              <a:cs typeface="+mn-cs"/>
            </a:rPr>
            <a:t>-blockers, steroids, acid resins, </a:t>
          </a:r>
          <a:r>
            <a:rPr lang="en-US" sz="2000" dirty="0" err="1">
              <a:solidFill>
                <a:srgbClr val="FFFFFF"/>
              </a:solidFill>
              <a:latin typeface="Arial"/>
              <a:ea typeface="+mn-ea"/>
              <a:cs typeface="+mn-cs"/>
            </a:rPr>
            <a:t>thiazides</a:t>
          </a:r>
          <a:endParaRPr lang="en-US" sz="2000" dirty="0">
            <a:solidFill>
              <a:srgbClr val="FFFFFF"/>
            </a:solidFill>
            <a:latin typeface="Arial"/>
            <a:ea typeface="+mn-ea"/>
            <a:cs typeface="+mn-cs"/>
          </a:endParaRPr>
        </a:p>
      </dgm:t>
    </dgm:pt>
    <dgm:pt modelId="{58273343-742F-442E-95BF-5B1B0EA58B25}" type="parTrans" cxnId="{8B4E56D9-59AE-499C-93AC-67DC7FA8D2D8}">
      <dgm:prSet/>
      <dgm:spPr/>
      <dgm:t>
        <a:bodyPr/>
        <a:lstStyle/>
        <a:p>
          <a:endParaRPr lang="en-US" sz="2000">
            <a:solidFill>
              <a:schemeClr val="tx1"/>
            </a:solidFill>
          </a:endParaRPr>
        </a:p>
      </dgm:t>
    </dgm:pt>
    <dgm:pt modelId="{C1937C53-5C2B-45DB-B109-1A0AF17FFC07}" type="sibTrans" cxnId="{8B4E56D9-59AE-499C-93AC-67DC7FA8D2D8}">
      <dgm:prSet/>
      <dgm:spPr/>
      <dgm:t>
        <a:bodyPr/>
        <a:lstStyle/>
        <a:p>
          <a:endParaRPr lang="en-US" sz="2000">
            <a:solidFill>
              <a:schemeClr val="tx1"/>
            </a:solidFill>
          </a:endParaRPr>
        </a:p>
      </dgm:t>
    </dgm:pt>
    <dgm:pt modelId="{1FAB59D0-1D52-4F32-AD01-F49FA850DC75}">
      <dgm:prSet phldrT="[Text]" custT="1"/>
      <dgm:spPr>
        <a:xfrm>
          <a:off x="0" y="3271615"/>
          <a:ext cx="2962656" cy="1556788"/>
        </a:xfrm>
        <a:solidFill>
          <a:srgbClr val="3366FF">
            <a:alpha val="45000"/>
          </a:srgbClr>
        </a:solidFill>
        <a:ln w="25400" cap="flat" cmpd="sng" algn="ctr">
          <a:solidFill>
            <a:srgbClr val="FFFFFF">
              <a:hueOff val="0"/>
              <a:satOff val="0"/>
              <a:lumOff val="0"/>
              <a:alphaOff val="0"/>
            </a:srgbClr>
          </a:solidFill>
          <a:prstDash val="solid"/>
        </a:ln>
        <a:effectLst/>
      </dgm:spPr>
      <dgm:t>
        <a:bodyPr/>
        <a:lstStyle/>
        <a:p>
          <a:r>
            <a:rPr lang="en-US" sz="2000" b="1" dirty="0">
              <a:solidFill>
                <a:srgbClr val="FF0000"/>
              </a:solidFill>
              <a:latin typeface="Arial"/>
              <a:ea typeface="+mn-ea"/>
              <a:cs typeface="+mn-cs"/>
            </a:rPr>
            <a:t>    Low HDL</a:t>
          </a:r>
        </a:p>
      </dgm:t>
    </dgm:pt>
    <dgm:pt modelId="{477A610D-E8B2-4926-9C77-A4D7D624292B}" type="parTrans" cxnId="{0D2407F3-1DE7-4157-9757-9649F399BADC}">
      <dgm:prSet/>
      <dgm:spPr/>
      <dgm:t>
        <a:bodyPr/>
        <a:lstStyle/>
        <a:p>
          <a:endParaRPr lang="en-US" sz="2000">
            <a:solidFill>
              <a:schemeClr val="tx1"/>
            </a:solidFill>
          </a:endParaRPr>
        </a:p>
      </dgm:t>
    </dgm:pt>
    <dgm:pt modelId="{8365DE05-9E78-44B1-95C4-49C857DCBBBF}" type="sibTrans" cxnId="{0D2407F3-1DE7-4157-9757-9649F399BADC}">
      <dgm:prSet/>
      <dgm:spPr/>
      <dgm:t>
        <a:bodyPr/>
        <a:lstStyle/>
        <a:p>
          <a:endParaRPr lang="en-US" sz="2000">
            <a:solidFill>
              <a:schemeClr val="tx1"/>
            </a:solidFill>
          </a:endParaRPr>
        </a:p>
      </dgm:t>
    </dgm:pt>
    <dgm:pt modelId="{30CAB23F-0547-4CAA-9BAD-2D0F6C551D68}">
      <dgm:prSet phldrT="[Text]" custT="1"/>
      <dgm:spPr>
        <a:xfrm rot="5400000">
          <a:off x="4973412" y="1416537"/>
          <a:ext cx="1245431" cy="5266944"/>
        </a:xfrm>
        <a:solidFill>
          <a:srgbClr val="7030A0">
            <a:alpha val="38000"/>
          </a:srgbClr>
        </a:solidFill>
        <a:ln w="25400" cap="flat" cmpd="sng" algn="ctr">
          <a:solidFill>
            <a:srgbClr val="C5BFBB">
              <a:tint val="40000"/>
              <a:alpha val="90000"/>
              <a:hueOff val="-148430"/>
              <a:satOff val="5820"/>
              <a:lumOff val="-8638"/>
              <a:alphaOff val="0"/>
            </a:srgbClr>
          </a:solidFill>
          <a:prstDash val="solid"/>
        </a:ln>
        <a:effectLst/>
      </dgm:spPr>
      <dgm:t>
        <a:bodyPr/>
        <a:lstStyle/>
        <a:p>
          <a:r>
            <a:rPr lang="en-US" sz="2000" dirty="0">
              <a:solidFill>
                <a:srgbClr val="FFFFFF"/>
              </a:solidFill>
              <a:latin typeface="Arial"/>
              <a:ea typeface="+mn-ea"/>
              <a:cs typeface="+mn-cs"/>
            </a:rPr>
            <a:t>Type-2 DM, Rheumatoid arthritis, Malnutrition, Obesity, Cigarette smoking, Beta blockers</a:t>
          </a:r>
        </a:p>
      </dgm:t>
    </dgm:pt>
    <dgm:pt modelId="{7B1D666D-B874-41D4-8FE5-BF943C1547B5}" type="parTrans" cxnId="{64999F44-6CB9-4F8E-8DE2-430C9F322BEF}">
      <dgm:prSet/>
      <dgm:spPr/>
      <dgm:t>
        <a:bodyPr/>
        <a:lstStyle/>
        <a:p>
          <a:endParaRPr lang="en-US" sz="2000">
            <a:solidFill>
              <a:schemeClr val="tx1"/>
            </a:solidFill>
          </a:endParaRPr>
        </a:p>
      </dgm:t>
    </dgm:pt>
    <dgm:pt modelId="{8CCA18A8-C656-4B7C-8629-9AE64651AD0F}" type="sibTrans" cxnId="{64999F44-6CB9-4F8E-8DE2-430C9F322BEF}">
      <dgm:prSet/>
      <dgm:spPr/>
      <dgm:t>
        <a:bodyPr/>
        <a:lstStyle/>
        <a:p>
          <a:endParaRPr lang="en-US" sz="2000">
            <a:solidFill>
              <a:schemeClr val="tx1"/>
            </a:solidFill>
          </a:endParaRPr>
        </a:p>
      </dgm:t>
    </dgm:pt>
    <dgm:pt modelId="{5A0C16F2-FE9C-4114-B11E-2651763D5437}" type="pres">
      <dgm:prSet presAssocID="{8676422B-65E9-4D16-893C-4095EB07DCB1}" presName="Name0" presStyleCnt="0">
        <dgm:presLayoutVars>
          <dgm:dir/>
          <dgm:animLvl val="lvl"/>
          <dgm:resizeHandles val="exact"/>
        </dgm:presLayoutVars>
      </dgm:prSet>
      <dgm:spPr/>
    </dgm:pt>
    <dgm:pt modelId="{1BBA7F2F-6688-4F85-88A4-67419DEEBD87}" type="pres">
      <dgm:prSet presAssocID="{FE4465A3-9592-4331-81CF-E0C0590FEA9D}" presName="linNode" presStyleCnt="0"/>
      <dgm:spPr/>
    </dgm:pt>
    <dgm:pt modelId="{02557ADC-1997-4857-8774-A08EE5FC4DDF}" type="pres">
      <dgm:prSet presAssocID="{FE4465A3-9592-4331-81CF-E0C0590FEA9D}" presName="parentText" presStyleLbl="node1" presStyleIdx="0" presStyleCnt="3">
        <dgm:presLayoutVars>
          <dgm:chMax val="1"/>
          <dgm:bulletEnabled val="1"/>
        </dgm:presLayoutVars>
      </dgm:prSet>
      <dgm:spPr>
        <a:prstGeom prst="roundRect">
          <a:avLst/>
        </a:prstGeom>
      </dgm:spPr>
    </dgm:pt>
    <dgm:pt modelId="{C190224F-E01C-43D5-90BE-344BC5102151}" type="pres">
      <dgm:prSet presAssocID="{FE4465A3-9592-4331-81CF-E0C0590FEA9D}" presName="descendantText" presStyleLbl="alignAccFollowNode1" presStyleIdx="0" presStyleCnt="3">
        <dgm:presLayoutVars>
          <dgm:bulletEnabled val="1"/>
        </dgm:presLayoutVars>
      </dgm:prSet>
      <dgm:spPr>
        <a:prstGeom prst="round2SameRect">
          <a:avLst/>
        </a:prstGeom>
      </dgm:spPr>
    </dgm:pt>
    <dgm:pt modelId="{EB05FC2C-CC8B-4E31-8C56-F2B4305C51BA}" type="pres">
      <dgm:prSet presAssocID="{AF2FC46E-0E18-4377-9133-54862226BA8E}" presName="sp" presStyleCnt="0"/>
      <dgm:spPr/>
    </dgm:pt>
    <dgm:pt modelId="{F03393DE-3F30-481D-8024-6EC466953162}" type="pres">
      <dgm:prSet presAssocID="{42C3E840-2A2B-4C3C-81C6-DB0D6C62F85E}" presName="linNode" presStyleCnt="0"/>
      <dgm:spPr/>
    </dgm:pt>
    <dgm:pt modelId="{FD11E1C9-371D-4680-9B05-620C946BD99B}" type="pres">
      <dgm:prSet presAssocID="{42C3E840-2A2B-4C3C-81C6-DB0D6C62F85E}" presName="parentText" presStyleLbl="node1" presStyleIdx="1" presStyleCnt="3">
        <dgm:presLayoutVars>
          <dgm:chMax val="1"/>
          <dgm:bulletEnabled val="1"/>
        </dgm:presLayoutVars>
      </dgm:prSet>
      <dgm:spPr>
        <a:prstGeom prst="roundRect">
          <a:avLst/>
        </a:prstGeom>
      </dgm:spPr>
    </dgm:pt>
    <dgm:pt modelId="{90241FA4-6E8B-4538-B0C5-5469EC3DE426}" type="pres">
      <dgm:prSet presAssocID="{42C3E840-2A2B-4C3C-81C6-DB0D6C62F85E}" presName="descendantText" presStyleLbl="alignAccFollowNode1" presStyleIdx="1" presStyleCnt="3">
        <dgm:presLayoutVars>
          <dgm:bulletEnabled val="1"/>
        </dgm:presLayoutVars>
      </dgm:prSet>
      <dgm:spPr>
        <a:prstGeom prst="round2SameRect">
          <a:avLst/>
        </a:prstGeom>
      </dgm:spPr>
    </dgm:pt>
    <dgm:pt modelId="{9112649E-CE56-4017-8E3B-B23E5E54D784}" type="pres">
      <dgm:prSet presAssocID="{810F7B3B-0BF1-4069-A566-34DD1F9D0DB5}" presName="sp" presStyleCnt="0"/>
      <dgm:spPr/>
    </dgm:pt>
    <dgm:pt modelId="{3721F538-60ED-4BB1-A8B1-74341C7AAC05}" type="pres">
      <dgm:prSet presAssocID="{1FAB59D0-1D52-4F32-AD01-F49FA850DC75}" presName="linNode" presStyleCnt="0"/>
      <dgm:spPr/>
    </dgm:pt>
    <dgm:pt modelId="{D477862B-D9B2-4EC2-8B40-BC28BE7EA430}" type="pres">
      <dgm:prSet presAssocID="{1FAB59D0-1D52-4F32-AD01-F49FA850DC75}" presName="parentText" presStyleLbl="node1" presStyleIdx="2" presStyleCnt="3">
        <dgm:presLayoutVars>
          <dgm:chMax val="1"/>
          <dgm:bulletEnabled val="1"/>
        </dgm:presLayoutVars>
      </dgm:prSet>
      <dgm:spPr>
        <a:prstGeom prst="roundRect">
          <a:avLst/>
        </a:prstGeom>
      </dgm:spPr>
    </dgm:pt>
    <dgm:pt modelId="{53BD7494-9A34-487B-8097-5239B75C9A84}" type="pres">
      <dgm:prSet presAssocID="{1FAB59D0-1D52-4F32-AD01-F49FA850DC75}" presName="descendantText" presStyleLbl="alignAccFollowNode1" presStyleIdx="2" presStyleCnt="3">
        <dgm:presLayoutVars>
          <dgm:bulletEnabled val="1"/>
        </dgm:presLayoutVars>
      </dgm:prSet>
      <dgm:spPr>
        <a:prstGeom prst="round2SameRect">
          <a:avLst/>
        </a:prstGeom>
      </dgm:spPr>
    </dgm:pt>
  </dgm:ptLst>
  <dgm:cxnLst>
    <dgm:cxn modelId="{ABC85F39-CDBE-48DC-B012-F9C274605133}" type="presOf" srcId="{410EBFDD-E910-48B0-8CEE-DEEFE793048C}" destId="{90241FA4-6E8B-4538-B0C5-5469EC3DE426}" srcOrd="0" destOrd="0" presId="urn:microsoft.com/office/officeart/2005/8/layout/vList5"/>
    <dgm:cxn modelId="{8D9E3660-8F86-4701-AE1B-8385052FE6E5}" srcId="{8676422B-65E9-4D16-893C-4095EB07DCB1}" destId="{42C3E840-2A2B-4C3C-81C6-DB0D6C62F85E}" srcOrd="1" destOrd="0" parTransId="{15D1BE6C-2851-4044-AA80-3CE78DC26172}" sibTransId="{810F7B3B-0BF1-4069-A566-34DD1F9D0DB5}"/>
    <dgm:cxn modelId="{64999F44-6CB9-4F8E-8DE2-430C9F322BEF}" srcId="{1FAB59D0-1D52-4F32-AD01-F49FA850DC75}" destId="{30CAB23F-0547-4CAA-9BAD-2D0F6C551D68}" srcOrd="0" destOrd="0" parTransId="{7B1D666D-B874-41D4-8FE5-BF943C1547B5}" sibTransId="{8CCA18A8-C656-4B7C-8629-9AE64651AD0F}"/>
    <dgm:cxn modelId="{EAB6424D-E194-49F5-AF36-9D1C2A7C6D2A}" srcId="{8676422B-65E9-4D16-893C-4095EB07DCB1}" destId="{FE4465A3-9592-4331-81CF-E0C0590FEA9D}" srcOrd="0" destOrd="0" parTransId="{48FC6746-5635-4D31-A120-0F8436592D37}" sibTransId="{AF2FC46E-0E18-4377-9133-54862226BA8E}"/>
    <dgm:cxn modelId="{F07A967E-C9E9-4FFE-B4DA-B880BBB09024}" type="presOf" srcId="{30CAB23F-0547-4CAA-9BAD-2D0F6C551D68}" destId="{53BD7494-9A34-487B-8097-5239B75C9A84}" srcOrd="0" destOrd="0" presId="urn:microsoft.com/office/officeart/2005/8/layout/vList5"/>
    <dgm:cxn modelId="{44B6FB94-DBCA-4BB0-8B0B-57830C4ACE66}" type="presOf" srcId="{42C3E840-2A2B-4C3C-81C6-DB0D6C62F85E}" destId="{FD11E1C9-371D-4680-9B05-620C946BD99B}" srcOrd="0" destOrd="0" presId="urn:microsoft.com/office/officeart/2005/8/layout/vList5"/>
    <dgm:cxn modelId="{276630A5-1DF7-4C71-BF76-6205B2C68D92}" type="presOf" srcId="{0E10260A-DF1D-4C76-9216-3C2C33BF70F9}" destId="{C190224F-E01C-43D5-90BE-344BC5102151}" srcOrd="0" destOrd="0" presId="urn:microsoft.com/office/officeart/2005/8/layout/vList5"/>
    <dgm:cxn modelId="{8EB28FA8-5CB8-48B5-861B-B203B2F4815D}" type="presOf" srcId="{1FAB59D0-1D52-4F32-AD01-F49FA850DC75}" destId="{D477862B-D9B2-4EC2-8B40-BC28BE7EA430}" srcOrd="0" destOrd="0" presId="urn:microsoft.com/office/officeart/2005/8/layout/vList5"/>
    <dgm:cxn modelId="{9BCCB9A8-A736-4334-8C8C-0B1CCED8408C}" type="presOf" srcId="{FE4465A3-9592-4331-81CF-E0C0590FEA9D}" destId="{02557ADC-1997-4857-8774-A08EE5FC4DDF}" srcOrd="0" destOrd="0" presId="urn:microsoft.com/office/officeart/2005/8/layout/vList5"/>
    <dgm:cxn modelId="{E17596C0-C672-4A22-8843-FCAE138DBC2E}" srcId="{FE4465A3-9592-4331-81CF-E0C0590FEA9D}" destId="{0E10260A-DF1D-4C76-9216-3C2C33BF70F9}" srcOrd="0" destOrd="0" parTransId="{1EDD7439-0914-4DEF-B2D5-F5B0087784AB}" sibTransId="{34EAB122-3D5A-4F0E-B564-26A75D520DB2}"/>
    <dgm:cxn modelId="{8B4E56D9-59AE-499C-93AC-67DC7FA8D2D8}" srcId="{42C3E840-2A2B-4C3C-81C6-DB0D6C62F85E}" destId="{410EBFDD-E910-48B0-8CEE-DEEFE793048C}" srcOrd="0" destOrd="0" parTransId="{58273343-742F-442E-95BF-5B1B0EA58B25}" sibTransId="{C1937C53-5C2B-45DB-B109-1A0AF17FFC07}"/>
    <dgm:cxn modelId="{347711EB-3F92-432A-ABCB-89AF9A1A1EFA}" type="presOf" srcId="{8676422B-65E9-4D16-893C-4095EB07DCB1}" destId="{5A0C16F2-FE9C-4114-B11E-2651763D5437}" srcOrd="0" destOrd="0" presId="urn:microsoft.com/office/officeart/2005/8/layout/vList5"/>
    <dgm:cxn modelId="{0D2407F3-1DE7-4157-9757-9649F399BADC}" srcId="{8676422B-65E9-4D16-893C-4095EB07DCB1}" destId="{1FAB59D0-1D52-4F32-AD01-F49FA850DC75}" srcOrd="2" destOrd="0" parTransId="{477A610D-E8B2-4926-9C77-A4D7D624292B}" sibTransId="{8365DE05-9E78-44B1-95C4-49C857DCBBBF}"/>
    <dgm:cxn modelId="{3B73034F-9845-440A-A1A6-0FAE2349F152}" type="presParOf" srcId="{5A0C16F2-FE9C-4114-B11E-2651763D5437}" destId="{1BBA7F2F-6688-4F85-88A4-67419DEEBD87}" srcOrd="0" destOrd="0" presId="urn:microsoft.com/office/officeart/2005/8/layout/vList5"/>
    <dgm:cxn modelId="{97594A32-033E-44D5-8DFB-778C27124E27}" type="presParOf" srcId="{1BBA7F2F-6688-4F85-88A4-67419DEEBD87}" destId="{02557ADC-1997-4857-8774-A08EE5FC4DDF}" srcOrd="0" destOrd="0" presId="urn:microsoft.com/office/officeart/2005/8/layout/vList5"/>
    <dgm:cxn modelId="{E430BB2B-4734-40DF-87ED-276A23A008E4}" type="presParOf" srcId="{1BBA7F2F-6688-4F85-88A4-67419DEEBD87}" destId="{C190224F-E01C-43D5-90BE-344BC5102151}" srcOrd="1" destOrd="0" presId="urn:microsoft.com/office/officeart/2005/8/layout/vList5"/>
    <dgm:cxn modelId="{9E37A321-5D27-4F56-A202-33480D4CC89E}" type="presParOf" srcId="{5A0C16F2-FE9C-4114-B11E-2651763D5437}" destId="{EB05FC2C-CC8B-4E31-8C56-F2B4305C51BA}" srcOrd="1" destOrd="0" presId="urn:microsoft.com/office/officeart/2005/8/layout/vList5"/>
    <dgm:cxn modelId="{EE7CC730-2A89-4348-AFCB-8142BD58A559}" type="presParOf" srcId="{5A0C16F2-FE9C-4114-B11E-2651763D5437}" destId="{F03393DE-3F30-481D-8024-6EC466953162}" srcOrd="2" destOrd="0" presId="urn:microsoft.com/office/officeart/2005/8/layout/vList5"/>
    <dgm:cxn modelId="{224669CA-96DD-4507-BF92-A3405A72F185}" type="presParOf" srcId="{F03393DE-3F30-481D-8024-6EC466953162}" destId="{FD11E1C9-371D-4680-9B05-620C946BD99B}" srcOrd="0" destOrd="0" presId="urn:microsoft.com/office/officeart/2005/8/layout/vList5"/>
    <dgm:cxn modelId="{327690E2-DBAF-42B2-BAC5-8E6DA94A6869}" type="presParOf" srcId="{F03393DE-3F30-481D-8024-6EC466953162}" destId="{90241FA4-6E8B-4538-B0C5-5469EC3DE426}" srcOrd="1" destOrd="0" presId="urn:microsoft.com/office/officeart/2005/8/layout/vList5"/>
    <dgm:cxn modelId="{1FFB799A-0542-4CC7-9DBC-460EFBB40A02}" type="presParOf" srcId="{5A0C16F2-FE9C-4114-B11E-2651763D5437}" destId="{9112649E-CE56-4017-8E3B-B23E5E54D784}" srcOrd="3" destOrd="0" presId="urn:microsoft.com/office/officeart/2005/8/layout/vList5"/>
    <dgm:cxn modelId="{7B398AD5-C3C4-4272-A1B2-16B72B92DF9E}" type="presParOf" srcId="{5A0C16F2-FE9C-4114-B11E-2651763D5437}" destId="{3721F538-60ED-4BB1-A8B1-74341C7AAC05}" srcOrd="4" destOrd="0" presId="urn:microsoft.com/office/officeart/2005/8/layout/vList5"/>
    <dgm:cxn modelId="{DB3138F9-587D-40E1-B93B-F9FF57936ADF}" type="presParOf" srcId="{3721F538-60ED-4BB1-A8B1-74341C7AAC05}" destId="{D477862B-D9B2-4EC2-8B40-BC28BE7EA430}" srcOrd="0" destOrd="0" presId="urn:microsoft.com/office/officeart/2005/8/layout/vList5"/>
    <dgm:cxn modelId="{B2D1F70D-5D6B-4D61-BBB8-9AC6F9186A88}" type="presParOf" srcId="{3721F538-60ED-4BB1-A8B1-74341C7AAC05}" destId="{53BD7494-9A34-487B-8097-5239B75C9A8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47EAB-A76A-4E66-BEF7-0142114E431E}">
      <dsp:nvSpPr>
        <dsp:cNvPr id="0" name=""/>
        <dsp:cNvSpPr/>
      </dsp:nvSpPr>
      <dsp:spPr>
        <a:xfrm>
          <a:off x="7065918" y="1472039"/>
          <a:ext cx="462160" cy="247462"/>
        </a:xfrm>
        <a:custGeom>
          <a:avLst/>
          <a:gdLst/>
          <a:ahLst/>
          <a:cxnLst/>
          <a:rect l="0" t="0" r="0" b="0"/>
          <a:pathLst>
            <a:path>
              <a:moveTo>
                <a:pt x="0" y="0"/>
              </a:moveTo>
              <a:lnTo>
                <a:pt x="0" y="150303"/>
              </a:lnTo>
              <a:lnTo>
                <a:pt x="462160" y="150303"/>
              </a:lnTo>
              <a:lnTo>
                <a:pt x="462160" y="24746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8C39941-A2C6-45B1-B3A6-F7735E7DCC46}">
      <dsp:nvSpPr>
        <dsp:cNvPr id="0" name=""/>
        <dsp:cNvSpPr/>
      </dsp:nvSpPr>
      <dsp:spPr>
        <a:xfrm>
          <a:off x="4959557" y="651485"/>
          <a:ext cx="2106361" cy="309245"/>
        </a:xfrm>
        <a:custGeom>
          <a:avLst/>
          <a:gdLst/>
          <a:ahLst/>
          <a:cxnLst/>
          <a:rect l="0" t="0" r="0" b="0"/>
          <a:pathLst>
            <a:path>
              <a:moveTo>
                <a:pt x="0" y="0"/>
              </a:moveTo>
              <a:lnTo>
                <a:pt x="0" y="212087"/>
              </a:lnTo>
              <a:lnTo>
                <a:pt x="2106361" y="212087"/>
              </a:lnTo>
              <a:lnTo>
                <a:pt x="2106361" y="309245"/>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D8DAE32-39C5-4DF6-8072-DCA6FE87ED40}">
      <dsp:nvSpPr>
        <dsp:cNvPr id="0" name=""/>
        <dsp:cNvSpPr/>
      </dsp:nvSpPr>
      <dsp:spPr>
        <a:xfrm>
          <a:off x="2792812" y="1472039"/>
          <a:ext cx="1842848" cy="323671"/>
        </a:xfrm>
        <a:custGeom>
          <a:avLst/>
          <a:gdLst/>
          <a:ahLst/>
          <a:cxnLst/>
          <a:rect l="0" t="0" r="0" b="0"/>
          <a:pathLst>
            <a:path>
              <a:moveTo>
                <a:pt x="0" y="0"/>
              </a:moveTo>
              <a:lnTo>
                <a:pt x="0" y="226512"/>
              </a:lnTo>
              <a:lnTo>
                <a:pt x="1842848" y="226512"/>
              </a:lnTo>
              <a:lnTo>
                <a:pt x="1842848" y="323671"/>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FEF63A8-C3E2-4413-992F-3E7FC5F69AB5}">
      <dsp:nvSpPr>
        <dsp:cNvPr id="0" name=""/>
        <dsp:cNvSpPr/>
      </dsp:nvSpPr>
      <dsp:spPr>
        <a:xfrm>
          <a:off x="1578629" y="1472039"/>
          <a:ext cx="1214182" cy="348046"/>
        </a:xfrm>
        <a:custGeom>
          <a:avLst/>
          <a:gdLst/>
          <a:ahLst/>
          <a:cxnLst/>
          <a:rect l="0" t="0" r="0" b="0"/>
          <a:pathLst>
            <a:path>
              <a:moveTo>
                <a:pt x="1214182" y="0"/>
              </a:moveTo>
              <a:lnTo>
                <a:pt x="1214182" y="250887"/>
              </a:lnTo>
              <a:lnTo>
                <a:pt x="0" y="250887"/>
              </a:lnTo>
              <a:lnTo>
                <a:pt x="0" y="34804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A3A9CC1-77FD-4793-B2C1-FE175619C70A}">
      <dsp:nvSpPr>
        <dsp:cNvPr id="0" name=""/>
        <dsp:cNvSpPr/>
      </dsp:nvSpPr>
      <dsp:spPr>
        <a:xfrm>
          <a:off x="2792812" y="651485"/>
          <a:ext cx="2166745" cy="298390"/>
        </a:xfrm>
        <a:custGeom>
          <a:avLst/>
          <a:gdLst/>
          <a:ahLst/>
          <a:cxnLst/>
          <a:rect l="0" t="0" r="0" b="0"/>
          <a:pathLst>
            <a:path>
              <a:moveTo>
                <a:pt x="2166745" y="0"/>
              </a:moveTo>
              <a:lnTo>
                <a:pt x="2166745" y="201231"/>
              </a:lnTo>
              <a:lnTo>
                <a:pt x="0" y="201231"/>
              </a:lnTo>
              <a:lnTo>
                <a:pt x="0" y="29839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0756E1A-6AE6-4AD2-BE6A-AC9056EC4C75}">
      <dsp:nvSpPr>
        <dsp:cNvPr id="0" name=""/>
        <dsp:cNvSpPr/>
      </dsp:nvSpPr>
      <dsp:spPr>
        <a:xfrm>
          <a:off x="2568359" y="135881"/>
          <a:ext cx="4782396" cy="515603"/>
        </a:xfrm>
        <a:prstGeom prst="roundRect">
          <a:avLst>
            <a:gd name="adj" fmla="val 10000"/>
          </a:avLst>
        </a:prstGeom>
        <a:solidFill>
          <a:srgbClr val="00B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BC0863B-D775-4850-B3D7-365AC2C62CD8}">
      <dsp:nvSpPr>
        <dsp:cNvPr id="0" name=""/>
        <dsp:cNvSpPr/>
      </dsp:nvSpPr>
      <dsp:spPr>
        <a:xfrm>
          <a:off x="2684891" y="246587"/>
          <a:ext cx="4782396" cy="51560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25400" cap="flat" cmpd="sng" algn="ctr">
          <a:solidFill>
            <a:schemeClr val="accent1"/>
          </a:solidFill>
          <a:prstDash val="solid"/>
        </a:ln>
        <a:effectLst/>
        <a:scene3d>
          <a:camera prst="orthographicFront">
            <a:rot lat="0" lon="0" rev="0"/>
          </a:camera>
          <a:lightRig rig="contrasting" dir="t">
            <a:rot lat="0" lon="0" rev="1200000"/>
          </a:lightRig>
        </a:scene3d>
        <a:sp3d z="300000"/>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latin typeface="+mn-lt"/>
            </a:rPr>
            <a:t>Classification based on Aetiology</a:t>
          </a:r>
          <a:r>
            <a:rPr lang="en-IN" sz="1600" b="1" kern="1200" dirty="0">
              <a:latin typeface="Lucida Calligraphy" pitchFamily="66" charset="0"/>
            </a:rPr>
            <a:t>:</a:t>
          </a:r>
          <a:endParaRPr lang="en-IN" sz="1600" kern="1200" dirty="0"/>
        </a:p>
      </dsp:txBody>
      <dsp:txXfrm>
        <a:off x="2699992" y="261688"/>
        <a:ext cx="4752194" cy="485401"/>
      </dsp:txXfrm>
    </dsp:sp>
    <dsp:sp modelId="{E1A0DB0F-4A67-4CA7-B31B-51A3B79B9338}">
      <dsp:nvSpPr>
        <dsp:cNvPr id="0" name=""/>
        <dsp:cNvSpPr/>
      </dsp:nvSpPr>
      <dsp:spPr>
        <a:xfrm>
          <a:off x="1528467" y="949875"/>
          <a:ext cx="2528689" cy="522163"/>
        </a:xfrm>
        <a:prstGeom prst="roundRect">
          <a:avLst>
            <a:gd name="adj" fmla="val 10000"/>
          </a:avLst>
        </a:prstGeom>
        <a:solidFill>
          <a:srgbClr val="0033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5014CB0-5A9E-4CF9-AD16-E9032AC33805}">
      <dsp:nvSpPr>
        <dsp:cNvPr id="0" name=""/>
        <dsp:cNvSpPr/>
      </dsp:nvSpPr>
      <dsp:spPr>
        <a:xfrm>
          <a:off x="1644999" y="1060581"/>
          <a:ext cx="2528689" cy="52216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25400" cap="flat" cmpd="sng" algn="ctr">
          <a:solidFill>
            <a:schemeClr val="accent1"/>
          </a:solidFill>
          <a:prstDash val="solid"/>
        </a:ln>
        <a:effectLst/>
        <a:scene3d>
          <a:camera prst="orthographicFront">
            <a:rot lat="0" lon="0" rev="0"/>
          </a:camera>
          <a:lightRig rig="contrasting" dir="t">
            <a:rot lat="0" lon="0" rev="1200000"/>
          </a:lightRig>
        </a:scene3d>
        <a:sp3d z="300000"/>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mn-lt"/>
            </a:rPr>
            <a:t>Primary </a:t>
          </a:r>
          <a:r>
            <a:rPr lang="en-IN" sz="1600" b="1" kern="1200" dirty="0" err="1">
              <a:latin typeface="+mn-lt"/>
            </a:rPr>
            <a:t>Dyslipidemia</a:t>
          </a:r>
          <a:r>
            <a:rPr lang="en-IN" sz="1600" b="1" kern="1200" dirty="0">
              <a:latin typeface="+mn-lt"/>
            </a:rPr>
            <a:t>      </a:t>
          </a:r>
          <a:endParaRPr lang="en-IN" sz="1600" kern="1200" dirty="0">
            <a:latin typeface="+mn-lt"/>
          </a:endParaRPr>
        </a:p>
      </dsp:txBody>
      <dsp:txXfrm>
        <a:off x="1660293" y="1075875"/>
        <a:ext cx="2498101" cy="491575"/>
      </dsp:txXfrm>
    </dsp:sp>
    <dsp:sp modelId="{2EF14DB6-08C7-487A-8B14-695D7D16CAE3}">
      <dsp:nvSpPr>
        <dsp:cNvPr id="0" name=""/>
        <dsp:cNvSpPr/>
      </dsp:nvSpPr>
      <dsp:spPr>
        <a:xfrm>
          <a:off x="17319" y="1820085"/>
          <a:ext cx="3122620" cy="4404403"/>
        </a:xfrm>
        <a:prstGeom prst="roundRect">
          <a:avLst>
            <a:gd name="adj" fmla="val 10000"/>
          </a:avLst>
        </a:prstGeom>
        <a:solidFill>
          <a:srgbClr val="3366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D701668-0893-4F6E-A0DC-59E2ABA8032A}">
      <dsp:nvSpPr>
        <dsp:cNvPr id="0" name=""/>
        <dsp:cNvSpPr/>
      </dsp:nvSpPr>
      <dsp:spPr>
        <a:xfrm>
          <a:off x="133852" y="1930791"/>
          <a:ext cx="3122620" cy="440440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25400" cap="flat" cmpd="sng" algn="ctr">
          <a:solidFill>
            <a:schemeClr val="accent1"/>
          </a:solidFill>
          <a:prstDash val="solid"/>
        </a:ln>
        <a:effectLst/>
        <a:scene3d>
          <a:camera prst="orthographicFront">
            <a:rot lat="0" lon="0" rev="0"/>
          </a:camera>
          <a:lightRig rig="contrasting" dir="t">
            <a:rot lat="0" lon="0" rev="1200000"/>
          </a:lightRig>
        </a:scene3d>
        <a:sp3d z="300000"/>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dirty="0">
              <a:latin typeface="+mn-lt"/>
              <a:cs typeface="Andalus" pitchFamily="18" charset="-78"/>
            </a:rPr>
            <a:t>1</a:t>
          </a:r>
          <a:r>
            <a:rPr lang="en-IN" sz="1800" b="0" kern="1200" dirty="0">
              <a:latin typeface="+mn-lt"/>
              <a:cs typeface="Andalus" pitchFamily="18" charset="-78"/>
            </a:rPr>
            <a:t>) Single or multiple </a:t>
          </a:r>
          <a:r>
            <a:rPr lang="en-IN" sz="1800" b="1" kern="1200" dirty="0">
              <a:latin typeface="+mn-lt"/>
              <a:cs typeface="Andalus" pitchFamily="18" charset="-78"/>
            </a:rPr>
            <a:t>genetic mutation </a:t>
          </a:r>
          <a:r>
            <a:rPr lang="en-IN" sz="1800" b="0" kern="1200" dirty="0">
              <a:latin typeface="+mn-lt"/>
              <a:cs typeface="Andalus" pitchFamily="18" charset="-78"/>
            </a:rPr>
            <a:t>results in either </a:t>
          </a:r>
          <a:r>
            <a:rPr lang="en-IN" sz="1800" b="1" kern="1200" dirty="0">
              <a:latin typeface="+mn-lt"/>
              <a:cs typeface="Andalus" pitchFamily="18" charset="-78"/>
            </a:rPr>
            <a:t>overproduction or defective clearance of TG &amp; LDL-C or in underproduction or excessive clearance  of HDL</a:t>
          </a:r>
        </a:p>
        <a:p>
          <a:pPr marL="0" lvl="0" indent="0" algn="l" defTabSz="800100">
            <a:lnSpc>
              <a:spcPct val="90000"/>
            </a:lnSpc>
            <a:spcBef>
              <a:spcPct val="0"/>
            </a:spcBef>
            <a:spcAft>
              <a:spcPct val="35000"/>
            </a:spcAft>
            <a:buNone/>
          </a:pPr>
          <a:endParaRPr lang="en-IN" sz="1800" b="1" kern="1200" dirty="0">
            <a:latin typeface="+mn-lt"/>
            <a:cs typeface="Andalus" pitchFamily="18" charset="-78"/>
          </a:endParaRPr>
        </a:p>
        <a:p>
          <a:pPr marL="0" lvl="0" indent="0" algn="l" defTabSz="800100">
            <a:lnSpc>
              <a:spcPct val="90000"/>
            </a:lnSpc>
            <a:spcBef>
              <a:spcPct val="0"/>
            </a:spcBef>
            <a:spcAft>
              <a:spcPct val="35000"/>
            </a:spcAft>
            <a:buNone/>
          </a:pPr>
          <a:r>
            <a:rPr lang="en-IN" sz="1800" b="1" kern="1200" dirty="0">
              <a:latin typeface="+mn-lt"/>
              <a:cs typeface="Andalus" pitchFamily="18" charset="-78"/>
            </a:rPr>
            <a:t>2)Suspected in pt’s with physical signs.</a:t>
          </a:r>
        </a:p>
        <a:p>
          <a:pPr marL="0" lvl="0" indent="0" algn="l" defTabSz="800100">
            <a:lnSpc>
              <a:spcPct val="90000"/>
            </a:lnSpc>
            <a:spcBef>
              <a:spcPct val="0"/>
            </a:spcBef>
            <a:spcAft>
              <a:spcPct val="35000"/>
            </a:spcAft>
            <a:buNone/>
          </a:pPr>
          <a:endParaRPr lang="en-IN" sz="1800" b="1" kern="1200" dirty="0">
            <a:latin typeface="+mn-lt"/>
            <a:cs typeface="Andalus" pitchFamily="18" charset="-78"/>
          </a:endParaRPr>
        </a:p>
        <a:p>
          <a:pPr marL="0" lvl="0" indent="0" algn="l" defTabSz="800100">
            <a:lnSpc>
              <a:spcPct val="90000"/>
            </a:lnSpc>
            <a:spcBef>
              <a:spcPct val="0"/>
            </a:spcBef>
            <a:spcAft>
              <a:spcPct val="35000"/>
            </a:spcAft>
            <a:buNone/>
          </a:pPr>
          <a:r>
            <a:rPr lang="en-IN" sz="1800" b="1" kern="1200" dirty="0">
              <a:latin typeface="+mn-lt"/>
              <a:cs typeface="Andalus" pitchFamily="18" charset="-78"/>
            </a:rPr>
            <a:t>3) </a:t>
          </a:r>
          <a:r>
            <a:rPr lang="en-IN" sz="1800" b="0" kern="1200" dirty="0">
              <a:latin typeface="+mn-lt"/>
              <a:cs typeface="Andalus" pitchFamily="18" charset="-78"/>
            </a:rPr>
            <a:t>Most common cause of </a:t>
          </a:r>
          <a:r>
            <a:rPr lang="en-IN" sz="1800" b="1" kern="1200" dirty="0">
              <a:latin typeface="+mn-lt"/>
              <a:cs typeface="Andalus" pitchFamily="18" charset="-78"/>
            </a:rPr>
            <a:t>Dyslipidaemia in children</a:t>
          </a:r>
        </a:p>
        <a:p>
          <a:pPr marL="0" lvl="0" indent="0" algn="l" defTabSz="800100">
            <a:lnSpc>
              <a:spcPct val="90000"/>
            </a:lnSpc>
            <a:spcBef>
              <a:spcPct val="0"/>
            </a:spcBef>
            <a:spcAft>
              <a:spcPct val="35000"/>
            </a:spcAft>
            <a:buNone/>
          </a:pPr>
          <a:endParaRPr lang="en-IN" sz="1800" b="1" kern="1200" dirty="0">
            <a:latin typeface="Andalus" pitchFamily="18" charset="-78"/>
            <a:cs typeface="Andalus" pitchFamily="18" charset="-78"/>
          </a:endParaRPr>
        </a:p>
      </dsp:txBody>
      <dsp:txXfrm>
        <a:off x="225310" y="2022249"/>
        <a:ext cx="2939704" cy="4221487"/>
      </dsp:txXfrm>
    </dsp:sp>
    <dsp:sp modelId="{30461139-9921-40AB-B236-8B21A21B3868}">
      <dsp:nvSpPr>
        <dsp:cNvPr id="0" name=""/>
        <dsp:cNvSpPr/>
      </dsp:nvSpPr>
      <dsp:spPr>
        <a:xfrm>
          <a:off x="3559658" y="1795710"/>
          <a:ext cx="2152005" cy="4288556"/>
        </a:xfrm>
        <a:prstGeom prst="roundRect">
          <a:avLst>
            <a:gd name="adj" fmla="val 10000"/>
          </a:avLst>
        </a:prstGeom>
        <a:solidFill>
          <a:srgbClr val="3366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C2D1907-F172-4E96-A755-B08FEE5B1224}">
      <dsp:nvSpPr>
        <dsp:cNvPr id="0" name=""/>
        <dsp:cNvSpPr/>
      </dsp:nvSpPr>
      <dsp:spPr>
        <a:xfrm>
          <a:off x="3676190" y="1906416"/>
          <a:ext cx="2152005" cy="428855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25400" cap="flat" cmpd="sng" algn="ctr">
          <a:solidFill>
            <a:schemeClr val="accent1"/>
          </a:solidFill>
          <a:prstDash val="solid"/>
        </a:ln>
        <a:effectLst/>
        <a:scene3d>
          <a:camera prst="orthographicFront">
            <a:rot lat="0" lon="0" rev="0"/>
          </a:camera>
          <a:lightRig rig="contrasting" dir="t">
            <a:rot lat="0" lon="0" rev="1200000"/>
          </a:lightRig>
        </a:scene3d>
        <a:sp3d z="300000"/>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mn-lt"/>
              <a:cs typeface="Andalus" pitchFamily="18" charset="-78"/>
            </a:rPr>
            <a:t>Most common forms are</a:t>
          </a:r>
        </a:p>
        <a:p>
          <a:pPr marL="0" lvl="0" indent="0" algn="ctr" defTabSz="800100">
            <a:lnSpc>
              <a:spcPct val="90000"/>
            </a:lnSpc>
            <a:spcBef>
              <a:spcPct val="0"/>
            </a:spcBef>
            <a:spcAft>
              <a:spcPct val="35000"/>
            </a:spcAft>
            <a:buNone/>
          </a:pPr>
          <a:r>
            <a:rPr lang="en-IN" sz="1800" b="1" kern="1200" dirty="0">
              <a:latin typeface="+mn-lt"/>
              <a:cs typeface="Andalus" pitchFamily="18" charset="-78"/>
            </a:rPr>
            <a:t>-FH</a:t>
          </a:r>
        </a:p>
        <a:p>
          <a:pPr marL="0" lvl="0" indent="0" algn="ctr" defTabSz="800100">
            <a:lnSpc>
              <a:spcPct val="90000"/>
            </a:lnSpc>
            <a:spcBef>
              <a:spcPct val="0"/>
            </a:spcBef>
            <a:spcAft>
              <a:spcPct val="35000"/>
            </a:spcAft>
            <a:buNone/>
          </a:pPr>
          <a:r>
            <a:rPr lang="en-IN" sz="1800" b="1" kern="1200" dirty="0">
              <a:latin typeface="+mn-lt"/>
              <a:cs typeface="Andalus" pitchFamily="18" charset="-78"/>
            </a:rPr>
            <a:t>-F def. Apo B-100</a:t>
          </a:r>
        </a:p>
        <a:p>
          <a:pPr marL="0" lvl="0" indent="0" algn="ctr" defTabSz="800100">
            <a:lnSpc>
              <a:spcPct val="90000"/>
            </a:lnSpc>
            <a:spcBef>
              <a:spcPct val="0"/>
            </a:spcBef>
            <a:spcAft>
              <a:spcPct val="35000"/>
            </a:spcAft>
            <a:buNone/>
          </a:pPr>
          <a:r>
            <a:rPr lang="en-IN" sz="1800" b="1" kern="1200" dirty="0">
              <a:latin typeface="+mn-lt"/>
              <a:cs typeface="Andalus" pitchFamily="18" charset="-78"/>
            </a:rPr>
            <a:t>-Polygenic </a:t>
          </a:r>
          <a:r>
            <a:rPr lang="en-IN" sz="1800" b="1" kern="1200" dirty="0" err="1">
              <a:latin typeface="+mn-lt"/>
              <a:cs typeface="Andalus" pitchFamily="18" charset="-78"/>
            </a:rPr>
            <a:t>hyperchole</a:t>
          </a:r>
          <a:r>
            <a:rPr lang="en-IN" sz="1800" b="1" kern="1200" dirty="0">
              <a:latin typeface="+mn-lt"/>
              <a:cs typeface="Andalus" pitchFamily="18" charset="-78"/>
            </a:rPr>
            <a:t>.</a:t>
          </a:r>
        </a:p>
        <a:p>
          <a:pPr marL="0" lvl="0" indent="0" algn="ctr" defTabSz="800100">
            <a:lnSpc>
              <a:spcPct val="90000"/>
            </a:lnSpc>
            <a:spcBef>
              <a:spcPct val="0"/>
            </a:spcBef>
            <a:spcAft>
              <a:spcPct val="35000"/>
            </a:spcAft>
            <a:buNone/>
          </a:pPr>
          <a:r>
            <a:rPr lang="en-IN" sz="1800" b="1" kern="1200" dirty="0">
              <a:latin typeface="+mn-lt"/>
              <a:cs typeface="Andalus" pitchFamily="18" charset="-78"/>
            </a:rPr>
            <a:t>-LPL deficiency</a:t>
          </a:r>
        </a:p>
        <a:p>
          <a:pPr marL="0" lvl="0" indent="0" algn="ctr" defTabSz="800100">
            <a:lnSpc>
              <a:spcPct val="90000"/>
            </a:lnSpc>
            <a:spcBef>
              <a:spcPct val="0"/>
            </a:spcBef>
            <a:spcAft>
              <a:spcPct val="35000"/>
            </a:spcAft>
            <a:buNone/>
          </a:pPr>
          <a:r>
            <a:rPr lang="en-IN" sz="1800" b="1" kern="1200" dirty="0">
              <a:latin typeface="+mn-lt"/>
              <a:cs typeface="Andalus" pitchFamily="18" charset="-78"/>
            </a:rPr>
            <a:t>-Apo C-II def.</a:t>
          </a:r>
        </a:p>
        <a:p>
          <a:pPr marL="0" lvl="0" indent="0" algn="ctr" defTabSz="800100">
            <a:lnSpc>
              <a:spcPct val="90000"/>
            </a:lnSpc>
            <a:spcBef>
              <a:spcPct val="0"/>
            </a:spcBef>
            <a:spcAft>
              <a:spcPct val="35000"/>
            </a:spcAft>
            <a:buNone/>
          </a:pPr>
          <a:r>
            <a:rPr lang="en-IN" sz="1800" b="1" kern="1200" dirty="0">
              <a:latin typeface="+mn-lt"/>
              <a:cs typeface="Andalus" pitchFamily="18" charset="-78"/>
            </a:rPr>
            <a:t>-FHTG</a:t>
          </a:r>
        </a:p>
        <a:p>
          <a:pPr marL="0" lvl="0" indent="0" algn="ctr" defTabSz="800100">
            <a:lnSpc>
              <a:spcPct val="90000"/>
            </a:lnSpc>
            <a:spcBef>
              <a:spcPct val="0"/>
            </a:spcBef>
            <a:spcAft>
              <a:spcPct val="35000"/>
            </a:spcAft>
            <a:buNone/>
          </a:pPr>
          <a:r>
            <a:rPr lang="en-IN" sz="1800" b="1" kern="1200" dirty="0">
              <a:latin typeface="+mn-lt"/>
              <a:cs typeface="Andalus" pitchFamily="18" charset="-78"/>
            </a:rPr>
            <a:t>-FCH</a:t>
          </a:r>
        </a:p>
        <a:p>
          <a:pPr marL="0" lvl="0" indent="0" algn="ctr" defTabSz="800100">
            <a:lnSpc>
              <a:spcPct val="90000"/>
            </a:lnSpc>
            <a:spcBef>
              <a:spcPct val="0"/>
            </a:spcBef>
            <a:spcAft>
              <a:spcPct val="35000"/>
            </a:spcAft>
            <a:buNone/>
          </a:pPr>
          <a:r>
            <a:rPr lang="en-IN" sz="1800" b="1" kern="1200" dirty="0">
              <a:latin typeface="+mn-lt"/>
              <a:cs typeface="Andalus" pitchFamily="18" charset="-78"/>
            </a:rPr>
            <a:t>-FDBL</a:t>
          </a:r>
        </a:p>
      </dsp:txBody>
      <dsp:txXfrm>
        <a:off x="3739220" y="1969446"/>
        <a:ext cx="2025945" cy="4162496"/>
      </dsp:txXfrm>
    </dsp:sp>
    <dsp:sp modelId="{68AADB4F-D529-411E-A3B9-3159F1CA1FC0}">
      <dsp:nvSpPr>
        <dsp:cNvPr id="0" name=""/>
        <dsp:cNvSpPr/>
      </dsp:nvSpPr>
      <dsp:spPr>
        <a:xfrm>
          <a:off x="5286192" y="960731"/>
          <a:ext cx="3559452" cy="511308"/>
        </a:xfrm>
        <a:prstGeom prst="roundRect">
          <a:avLst>
            <a:gd name="adj" fmla="val 10000"/>
          </a:avLst>
        </a:prstGeom>
        <a:solidFill>
          <a:srgbClr val="0033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75559EF-D78F-4025-AA1C-BA44A66B1F59}">
      <dsp:nvSpPr>
        <dsp:cNvPr id="0" name=""/>
        <dsp:cNvSpPr/>
      </dsp:nvSpPr>
      <dsp:spPr>
        <a:xfrm>
          <a:off x="5402724" y="1071437"/>
          <a:ext cx="3559452" cy="511308"/>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25400" cap="flat" cmpd="sng" algn="ctr">
          <a:solidFill>
            <a:schemeClr val="accent1"/>
          </a:solidFill>
          <a:prstDash val="solid"/>
        </a:ln>
        <a:effectLst/>
        <a:scene3d>
          <a:camera prst="orthographicFront">
            <a:rot lat="0" lon="0" rev="0"/>
          </a:camera>
          <a:lightRig rig="contrasting" dir="t">
            <a:rot lat="0" lon="0" rev="1200000"/>
          </a:lightRig>
        </a:scene3d>
        <a:sp3d z="300000"/>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latin typeface="+mn-lt"/>
            </a:rPr>
            <a:t>Secondary  </a:t>
          </a:r>
          <a:r>
            <a:rPr lang="en-IN" sz="1800" b="1" kern="1200" dirty="0" err="1">
              <a:latin typeface="+mn-lt"/>
            </a:rPr>
            <a:t>Dyslipidemia</a:t>
          </a:r>
          <a:endParaRPr lang="en-IN" sz="1800" kern="1200" dirty="0">
            <a:latin typeface="+mn-lt"/>
          </a:endParaRPr>
        </a:p>
      </dsp:txBody>
      <dsp:txXfrm>
        <a:off x="5417700" y="1086413"/>
        <a:ext cx="3529500" cy="481356"/>
      </dsp:txXfrm>
    </dsp:sp>
    <dsp:sp modelId="{50EDF7A6-9BBC-4C5E-8C44-BF1031303DDC}">
      <dsp:nvSpPr>
        <dsp:cNvPr id="0" name=""/>
        <dsp:cNvSpPr/>
      </dsp:nvSpPr>
      <dsp:spPr>
        <a:xfrm>
          <a:off x="6030058" y="1719502"/>
          <a:ext cx="2996041" cy="4814542"/>
        </a:xfrm>
        <a:prstGeom prst="roundRect">
          <a:avLst>
            <a:gd name="adj" fmla="val 10000"/>
          </a:avLst>
        </a:prstGeom>
        <a:solidFill>
          <a:srgbClr val="3366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D615B62-C175-436F-BFDE-520F804089C1}">
      <dsp:nvSpPr>
        <dsp:cNvPr id="0" name=""/>
        <dsp:cNvSpPr/>
      </dsp:nvSpPr>
      <dsp:spPr>
        <a:xfrm>
          <a:off x="6146590" y="1830208"/>
          <a:ext cx="2996041" cy="4814542"/>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25400" cap="flat" cmpd="sng" algn="ctr">
          <a:solidFill>
            <a:schemeClr val="accent1"/>
          </a:solidFill>
          <a:prstDash val="solid"/>
        </a:ln>
        <a:effectLst/>
        <a:scene3d>
          <a:camera prst="orthographicFront">
            <a:rot lat="0" lon="0" rev="0"/>
          </a:camera>
          <a:lightRig rig="contrasting" dir="t">
            <a:rot lat="0" lon="0" rev="1200000"/>
          </a:lightRig>
        </a:scene3d>
        <a:sp3d z="300000"/>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mn-lt"/>
              <a:cs typeface="Andalus" pitchFamily="18" charset="-78"/>
            </a:rPr>
            <a:t>1)Contribute to most </a:t>
          </a:r>
          <a:r>
            <a:rPr lang="en-IN" sz="1600" b="1" kern="1200" dirty="0">
              <a:latin typeface="+mn-lt"/>
              <a:cs typeface="Andalus" pitchFamily="18" charset="-78"/>
            </a:rPr>
            <a:t>cases of Adults</a:t>
          </a:r>
        </a:p>
        <a:p>
          <a:pPr marL="0" lvl="0" indent="0" algn="ctr" defTabSz="711200">
            <a:lnSpc>
              <a:spcPct val="90000"/>
            </a:lnSpc>
            <a:spcBef>
              <a:spcPct val="0"/>
            </a:spcBef>
            <a:spcAft>
              <a:spcPct val="35000"/>
            </a:spcAft>
            <a:buNone/>
          </a:pPr>
          <a:r>
            <a:rPr lang="en-IN" sz="1600" kern="1200" dirty="0">
              <a:latin typeface="+mn-lt"/>
              <a:cs typeface="Andalus" pitchFamily="18" charset="-78"/>
            </a:rPr>
            <a:t>2) Most imp. Cause is </a:t>
          </a:r>
          <a:r>
            <a:rPr lang="en-IN" sz="1600" b="1" kern="1200" dirty="0">
              <a:solidFill>
                <a:srgbClr val="FF0000"/>
              </a:solidFill>
              <a:latin typeface="+mn-lt"/>
              <a:cs typeface="Andalus" pitchFamily="18" charset="-78"/>
            </a:rPr>
            <a:t>sedentary lifestyle with excessive dietary intake of saturated fat, cholesterol &amp; trans fats.</a:t>
          </a:r>
        </a:p>
        <a:p>
          <a:pPr marL="0" lvl="0" indent="0" algn="ctr" defTabSz="711200">
            <a:lnSpc>
              <a:spcPct val="90000"/>
            </a:lnSpc>
            <a:spcBef>
              <a:spcPct val="0"/>
            </a:spcBef>
            <a:spcAft>
              <a:spcPts val="0"/>
            </a:spcAft>
            <a:buNone/>
          </a:pPr>
          <a:r>
            <a:rPr lang="en-IN" sz="1600" kern="1200" dirty="0">
              <a:latin typeface="+mn-lt"/>
              <a:cs typeface="Andalus" pitchFamily="18" charset="-78"/>
            </a:rPr>
            <a:t>3)Other common sec. Causes </a:t>
          </a:r>
          <a:r>
            <a:rPr lang="en-IN" sz="1600" b="1" kern="1200" dirty="0">
              <a:latin typeface="+mn-lt"/>
              <a:cs typeface="Andalus" pitchFamily="18" charset="-78"/>
            </a:rPr>
            <a:t>are- </a:t>
          </a:r>
          <a:r>
            <a:rPr lang="en-IN" sz="1600" b="1" kern="1200" dirty="0">
              <a:solidFill>
                <a:srgbClr val="FF0000"/>
              </a:solidFill>
              <a:latin typeface="+mn-lt"/>
              <a:cs typeface="Andalus" pitchFamily="18" charset="-78"/>
            </a:rPr>
            <a:t>DM, alcohol overuse</a:t>
          </a:r>
          <a:r>
            <a:rPr lang="en-IN" sz="1600" b="1" kern="1200" dirty="0">
              <a:latin typeface="+mn-lt"/>
              <a:cs typeface="Andalus" pitchFamily="18" charset="-78"/>
            </a:rPr>
            <a:t>, </a:t>
          </a:r>
          <a:r>
            <a:rPr lang="en-IN" sz="1600" b="1" kern="1200" dirty="0">
              <a:solidFill>
                <a:srgbClr val="FF0000"/>
              </a:solidFill>
              <a:latin typeface="+mn-lt"/>
              <a:cs typeface="Andalus" pitchFamily="18" charset="-78"/>
            </a:rPr>
            <a:t>CKD, hypothyroidism,</a:t>
          </a:r>
        </a:p>
        <a:p>
          <a:pPr marL="0" lvl="0" indent="0" algn="ctr" defTabSz="711200">
            <a:lnSpc>
              <a:spcPct val="90000"/>
            </a:lnSpc>
            <a:spcBef>
              <a:spcPct val="0"/>
            </a:spcBef>
            <a:spcAft>
              <a:spcPct val="35000"/>
            </a:spcAft>
            <a:buNone/>
          </a:pPr>
          <a:r>
            <a:rPr lang="en-IN" sz="1600" b="1" kern="1200" dirty="0">
              <a:solidFill>
                <a:srgbClr val="FF0000"/>
              </a:solidFill>
              <a:latin typeface="+mn-lt"/>
              <a:cs typeface="Andalus" pitchFamily="18" charset="-78"/>
            </a:rPr>
            <a:t> </a:t>
          </a:r>
          <a:r>
            <a:rPr lang="en-IN" sz="1600" b="1" kern="1200" dirty="0" err="1">
              <a:solidFill>
                <a:srgbClr val="FF0000"/>
              </a:solidFill>
              <a:latin typeface="+mn-lt"/>
              <a:cs typeface="Andalus" pitchFamily="18" charset="-78"/>
            </a:rPr>
            <a:t>Pri</a:t>
          </a:r>
          <a:r>
            <a:rPr lang="en-IN" sz="1600" b="1" kern="1200" dirty="0">
              <a:solidFill>
                <a:srgbClr val="FF0000"/>
              </a:solidFill>
              <a:latin typeface="+mn-lt"/>
              <a:cs typeface="Andalus" pitchFamily="18" charset="-78"/>
            </a:rPr>
            <a:t>. </a:t>
          </a:r>
          <a:r>
            <a:rPr lang="en-IN" sz="1600" b="1" kern="1200" dirty="0" err="1">
              <a:solidFill>
                <a:srgbClr val="FF0000"/>
              </a:solidFill>
              <a:latin typeface="+mn-lt"/>
              <a:cs typeface="Andalus" pitchFamily="18" charset="-78"/>
            </a:rPr>
            <a:t>Billiary</a:t>
          </a:r>
          <a:r>
            <a:rPr lang="en-IN" sz="1600" b="1" kern="1200" dirty="0">
              <a:solidFill>
                <a:srgbClr val="FF0000"/>
              </a:solidFill>
              <a:latin typeface="+mn-lt"/>
              <a:cs typeface="Andalus" pitchFamily="18" charset="-78"/>
            </a:rPr>
            <a:t> cirrhosis, </a:t>
          </a:r>
          <a:r>
            <a:rPr lang="en-IN" sz="1600" b="1" kern="1200" dirty="0" err="1">
              <a:solidFill>
                <a:srgbClr val="FF0000"/>
              </a:solidFill>
              <a:latin typeface="+mn-lt"/>
              <a:cs typeface="Andalus" pitchFamily="18" charset="-78"/>
            </a:rPr>
            <a:t>cholestatic</a:t>
          </a:r>
          <a:r>
            <a:rPr lang="en-IN" sz="1600" b="1" kern="1200" dirty="0">
              <a:solidFill>
                <a:srgbClr val="FF0000"/>
              </a:solidFill>
              <a:latin typeface="+mn-lt"/>
              <a:cs typeface="Andalus" pitchFamily="18" charset="-78"/>
            </a:rPr>
            <a:t> liver disease &amp; </a:t>
          </a:r>
        </a:p>
        <a:p>
          <a:pPr marL="0" lvl="0" indent="0" algn="ctr" defTabSz="711200">
            <a:lnSpc>
              <a:spcPct val="90000"/>
            </a:lnSpc>
            <a:spcBef>
              <a:spcPct val="0"/>
            </a:spcBef>
            <a:spcAft>
              <a:spcPct val="35000"/>
            </a:spcAft>
            <a:buNone/>
          </a:pPr>
          <a:r>
            <a:rPr lang="en-IN" sz="1600" b="1" kern="1200" dirty="0">
              <a:solidFill>
                <a:srgbClr val="FF0000"/>
              </a:solidFill>
              <a:latin typeface="+mn-lt"/>
              <a:cs typeface="Andalus" pitchFamily="18" charset="-78"/>
            </a:rPr>
            <a:t>Drugs </a:t>
          </a:r>
          <a:r>
            <a:rPr lang="en-IN" sz="1600" b="1" kern="1200" dirty="0">
              <a:latin typeface="+mn-lt"/>
              <a:cs typeface="Andalus" pitchFamily="18" charset="-78"/>
            </a:rPr>
            <a:t>like- </a:t>
          </a:r>
          <a:r>
            <a:rPr lang="en-IN" sz="1600" b="1" kern="1200" dirty="0" err="1">
              <a:latin typeface="+mn-lt"/>
              <a:cs typeface="Andalus" pitchFamily="18" charset="-78"/>
            </a:rPr>
            <a:t>thiazides</a:t>
          </a:r>
          <a:r>
            <a:rPr lang="en-IN" sz="1600" b="1" kern="1200" dirty="0">
              <a:latin typeface="+mn-lt"/>
              <a:cs typeface="Andalus" pitchFamily="18" charset="-78"/>
            </a:rPr>
            <a:t>, </a:t>
          </a:r>
          <a:r>
            <a:rPr lang="el-GR" sz="1600" b="1" kern="1200" dirty="0">
              <a:latin typeface="+mn-lt"/>
              <a:ea typeface="SimHei"/>
              <a:cs typeface="Andalus" pitchFamily="18" charset="-78"/>
            </a:rPr>
            <a:t>β</a:t>
          </a:r>
          <a:r>
            <a:rPr lang="en-IN" sz="1600" b="1" kern="1200" dirty="0">
              <a:latin typeface="+mn-lt"/>
              <a:ea typeface="SimHei"/>
              <a:cs typeface="Andalus" pitchFamily="18" charset="-78"/>
            </a:rPr>
            <a:t>blockers, </a:t>
          </a:r>
          <a:r>
            <a:rPr lang="en-IN" sz="1600" b="1" kern="1200" dirty="0" err="1">
              <a:latin typeface="+mn-lt"/>
              <a:ea typeface="SimHei"/>
              <a:cs typeface="Andalus" pitchFamily="18" charset="-78"/>
            </a:rPr>
            <a:t>retinoids</a:t>
          </a:r>
          <a:r>
            <a:rPr lang="en-IN" sz="1600" b="1" kern="1200" dirty="0">
              <a:latin typeface="+mn-lt"/>
              <a:ea typeface="SimHei"/>
              <a:cs typeface="Andalus" pitchFamily="18" charset="-78"/>
            </a:rPr>
            <a:t>, </a:t>
          </a:r>
          <a:r>
            <a:rPr lang="en-IN" sz="1600" b="1" kern="1200" dirty="0" err="1">
              <a:latin typeface="+mn-lt"/>
              <a:ea typeface="SimHei"/>
              <a:cs typeface="Andalus" pitchFamily="18" charset="-78"/>
            </a:rPr>
            <a:t>estrogen</a:t>
          </a:r>
          <a:r>
            <a:rPr lang="en-IN" sz="1600" b="1" kern="1200" dirty="0">
              <a:latin typeface="+mn-lt"/>
              <a:ea typeface="SimHei"/>
              <a:cs typeface="Andalus" pitchFamily="18" charset="-78"/>
            </a:rPr>
            <a:t>, </a:t>
          </a:r>
          <a:r>
            <a:rPr lang="en-IN" sz="1600" b="1" kern="1200" dirty="0" err="1">
              <a:latin typeface="+mn-lt"/>
              <a:ea typeface="SimHei"/>
              <a:cs typeface="Andalus" pitchFamily="18" charset="-78"/>
            </a:rPr>
            <a:t>progetsin</a:t>
          </a:r>
          <a:r>
            <a:rPr lang="en-IN" sz="1600" b="1" kern="1200" dirty="0">
              <a:latin typeface="+mn-lt"/>
              <a:ea typeface="SimHei"/>
              <a:cs typeface="Andalus" pitchFamily="18" charset="-78"/>
            </a:rPr>
            <a:t>, glucocorticoids</a:t>
          </a:r>
          <a:r>
            <a:rPr lang="en-IN" sz="1600" kern="1200" dirty="0">
              <a:latin typeface="+mn-lt"/>
              <a:ea typeface="SimHei"/>
              <a:cs typeface="Andalus" pitchFamily="18" charset="-78"/>
            </a:rPr>
            <a:t>.</a:t>
          </a:r>
          <a:r>
            <a:rPr lang="en-IN" sz="1600" kern="1200" dirty="0">
              <a:latin typeface="+mn-lt"/>
              <a:cs typeface="Andalus" pitchFamily="18" charset="-78"/>
            </a:rPr>
            <a:t> </a:t>
          </a:r>
        </a:p>
        <a:p>
          <a:pPr marL="0" lvl="0" indent="0" algn="ctr" defTabSz="711200">
            <a:lnSpc>
              <a:spcPct val="90000"/>
            </a:lnSpc>
            <a:spcBef>
              <a:spcPct val="0"/>
            </a:spcBef>
            <a:spcAft>
              <a:spcPct val="35000"/>
            </a:spcAft>
            <a:buNone/>
          </a:pPr>
          <a:endParaRPr lang="en-IN" sz="1400" kern="1200" dirty="0">
            <a:latin typeface="Lucida Calligraphy" pitchFamily="66" charset="0"/>
          </a:endParaRPr>
        </a:p>
      </dsp:txBody>
      <dsp:txXfrm>
        <a:off x="6234341" y="1917959"/>
        <a:ext cx="2820539" cy="4639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830E9-D76E-4F03-95CE-0CDC1E3A9553}">
      <dsp:nvSpPr>
        <dsp:cNvPr id="0" name=""/>
        <dsp:cNvSpPr/>
      </dsp:nvSpPr>
      <dsp:spPr>
        <a:xfrm>
          <a:off x="0" y="0"/>
          <a:ext cx="7029473" cy="117348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28575">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IN" sz="1800" b="1" kern="1200" dirty="0">
              <a:solidFill>
                <a:srgbClr val="C00000"/>
              </a:solidFill>
              <a:latin typeface="Andalus" pitchFamily="18" charset="-78"/>
              <a:cs typeface="Andalus" pitchFamily="18" charset="-78"/>
            </a:rPr>
            <a:t>Consequence of obesity and/or poor control of diabetes, increases circulating FFAs, leading to increased hepatic VLDL production.</a:t>
          </a:r>
          <a:endParaRPr lang="en-IN" sz="1800" kern="1200" dirty="0">
            <a:solidFill>
              <a:srgbClr val="C00000"/>
            </a:solidFill>
            <a:latin typeface="Andalus" pitchFamily="18" charset="-78"/>
            <a:cs typeface="Andalus" pitchFamily="18" charset="-78"/>
          </a:endParaRPr>
        </a:p>
      </dsp:txBody>
      <dsp:txXfrm>
        <a:off x="34370" y="34370"/>
        <a:ext cx="5664038" cy="1104740"/>
      </dsp:txXfrm>
    </dsp:sp>
    <dsp:sp modelId="{E3CA1408-EE37-4730-8E63-2861C8A54B8E}">
      <dsp:nvSpPr>
        <dsp:cNvPr id="0" name=""/>
        <dsp:cNvSpPr/>
      </dsp:nvSpPr>
      <dsp:spPr>
        <a:xfrm>
          <a:off x="588718" y="1477162"/>
          <a:ext cx="7029473" cy="1173480"/>
        </a:xfrm>
        <a:prstGeom prst="roundRect">
          <a:avLst>
            <a:gd name="adj" fmla="val 10000"/>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w="28575">
          <a:solidFill>
            <a:srgbClr val="008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b="1" kern="1200" dirty="0">
              <a:solidFill>
                <a:srgbClr val="002060"/>
              </a:solidFill>
              <a:latin typeface="Andalus" pitchFamily="18" charset="-78"/>
              <a:cs typeface="Andalus" pitchFamily="18" charset="-78"/>
            </a:rPr>
            <a:t>promoting  formation of TG-rich, small, dense LDL and clearance of TG-rich HDL.</a:t>
          </a:r>
        </a:p>
      </dsp:txBody>
      <dsp:txXfrm>
        <a:off x="623088" y="1511532"/>
        <a:ext cx="5609253" cy="1104739"/>
      </dsp:txXfrm>
    </dsp:sp>
    <dsp:sp modelId="{FCF06F59-0BD8-4075-9612-7D1945B81476}">
      <dsp:nvSpPr>
        <dsp:cNvPr id="0" name=""/>
        <dsp:cNvSpPr/>
      </dsp:nvSpPr>
      <dsp:spPr>
        <a:xfrm>
          <a:off x="1168649" y="2773680"/>
          <a:ext cx="7029473" cy="1173480"/>
        </a:xfrm>
        <a:prstGeom prst="roundRect">
          <a:avLst>
            <a:gd name="adj" fmla="val 10000"/>
          </a:avLst>
        </a:prstGeom>
        <a:gradFill rotWithShape="0">
          <a:gsLst>
            <a:gs pos="0">
              <a:schemeClr val="accent1"/>
            </a:gs>
            <a:gs pos="68000">
              <a:schemeClr val="accent3">
                <a:hueOff val="11730227"/>
                <a:satOff val="-26725"/>
                <a:lumOff val="10720"/>
                <a:alphaOff val="0"/>
                <a:tint val="86000"/>
                <a:satMod val="115000"/>
              </a:schemeClr>
            </a:gs>
            <a:gs pos="100000">
              <a:schemeClr val="accent3">
                <a:hueOff val="11730227"/>
                <a:satOff val="-26725"/>
                <a:lumOff val="10720"/>
                <a:alphaOff val="0"/>
                <a:tint val="50000"/>
                <a:satMod val="150000"/>
              </a:schemeClr>
            </a:gs>
          </a:gsLst>
          <a:lin ang="16200000" scaled="0"/>
        </a:gradFill>
        <a:ln w="28575">
          <a:solidFill>
            <a:srgbClr val="0000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dirty="0">
              <a:solidFill>
                <a:srgbClr val="C00000"/>
              </a:solidFill>
              <a:latin typeface="Andalus" pitchFamily="18" charset="-78"/>
              <a:cs typeface="Andalus" pitchFamily="18" charset="-78"/>
            </a:rPr>
            <a:t>Often  exacerbated by the increased caloric intake and physical inactivity that characterize the lifestyles of some patients with DM-2.</a:t>
          </a:r>
        </a:p>
      </dsp:txBody>
      <dsp:txXfrm>
        <a:off x="1203019" y="2808050"/>
        <a:ext cx="5618040" cy="1104739"/>
      </dsp:txXfrm>
    </dsp:sp>
    <dsp:sp modelId="{2E0990B0-62D3-4B02-BE83-576BE836E19A}">
      <dsp:nvSpPr>
        <dsp:cNvPr id="0" name=""/>
        <dsp:cNvSpPr/>
      </dsp:nvSpPr>
      <dsp:spPr>
        <a:xfrm>
          <a:off x="1757368" y="4160520"/>
          <a:ext cx="7029473" cy="1173480"/>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28575">
          <a:solidFill>
            <a:srgbClr val="CC00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b="1" kern="1200" dirty="0">
              <a:solidFill>
                <a:srgbClr val="002060"/>
              </a:solidFill>
              <a:latin typeface="Andalus" pitchFamily="18" charset="-78"/>
              <a:cs typeface="Andalus" pitchFamily="18" charset="-78"/>
            </a:rPr>
            <a:t>Diabetic women may be at special risk for cardiac disease.</a:t>
          </a:r>
          <a:endParaRPr lang="en-IN" sz="2800" kern="1200" dirty="0">
            <a:solidFill>
              <a:srgbClr val="002060"/>
            </a:solidFill>
            <a:latin typeface="Andalus" pitchFamily="18" charset="-78"/>
            <a:cs typeface="Andalus" pitchFamily="18" charset="-78"/>
          </a:endParaRPr>
        </a:p>
      </dsp:txBody>
      <dsp:txXfrm>
        <a:off x="1791738" y="4194890"/>
        <a:ext cx="5609253" cy="1104739"/>
      </dsp:txXfrm>
    </dsp:sp>
    <dsp:sp modelId="{0C2D797D-178A-48CC-A25E-A0E5D23D1DAA}">
      <dsp:nvSpPr>
        <dsp:cNvPr id="0" name=""/>
        <dsp:cNvSpPr/>
      </dsp:nvSpPr>
      <dsp:spPr>
        <a:xfrm>
          <a:off x="6266711" y="898778"/>
          <a:ext cx="762762" cy="76276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IN" sz="3400" kern="1200"/>
        </a:p>
      </dsp:txBody>
      <dsp:txXfrm>
        <a:off x="6438332" y="898778"/>
        <a:ext cx="419520" cy="573978"/>
      </dsp:txXfrm>
    </dsp:sp>
    <dsp:sp modelId="{0737CB21-B553-427A-A8FC-BC92CCD0D052}">
      <dsp:nvSpPr>
        <dsp:cNvPr id="0" name=""/>
        <dsp:cNvSpPr/>
      </dsp:nvSpPr>
      <dsp:spPr>
        <a:xfrm>
          <a:off x="6855430" y="2285618"/>
          <a:ext cx="762762" cy="762762"/>
        </a:xfrm>
        <a:prstGeom prst="downArrow">
          <a:avLst>
            <a:gd name="adj1" fmla="val 55000"/>
            <a:gd name="adj2" fmla="val 45000"/>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IN" sz="3400" kern="1200"/>
        </a:p>
      </dsp:txBody>
      <dsp:txXfrm>
        <a:off x="7027051" y="2285618"/>
        <a:ext cx="419520" cy="573978"/>
      </dsp:txXfrm>
    </dsp:sp>
    <dsp:sp modelId="{9D547D16-77BE-4371-A0D3-3169409B7104}">
      <dsp:nvSpPr>
        <dsp:cNvPr id="0" name=""/>
        <dsp:cNvSpPr/>
      </dsp:nvSpPr>
      <dsp:spPr>
        <a:xfrm>
          <a:off x="7435361" y="3672459"/>
          <a:ext cx="762762" cy="762762"/>
        </a:xfrm>
        <a:prstGeom prst="downArrow">
          <a:avLst>
            <a:gd name="adj1" fmla="val 55000"/>
            <a:gd name="adj2" fmla="val 45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IN" sz="3400" kern="1200"/>
        </a:p>
      </dsp:txBody>
      <dsp:txXfrm>
        <a:off x="7606982" y="3672459"/>
        <a:ext cx="419520" cy="573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0224F-E01C-43D5-90BE-344BC5102151}">
      <dsp:nvSpPr>
        <dsp:cNvPr id="0" name=""/>
        <dsp:cNvSpPr/>
      </dsp:nvSpPr>
      <dsp:spPr>
        <a:xfrm rot="5400000">
          <a:off x="4973412" y="-1852718"/>
          <a:ext cx="1245431" cy="5266944"/>
        </a:xfrm>
        <a:prstGeom prst="round2SameRect">
          <a:avLst/>
        </a:prstGeom>
        <a:solidFill>
          <a:srgbClr val="2D2015">
            <a:lumMod val="75000"/>
            <a:alpha val="46000"/>
          </a:srgbClr>
        </a:solidFill>
        <a:ln w="25400" cap="flat" cmpd="sng" algn="ctr">
          <a:solidFill>
            <a:srgbClr val="C5BFBB">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FFFFFF"/>
              </a:solidFill>
              <a:latin typeface="Arial"/>
              <a:ea typeface="+mn-ea"/>
              <a:cs typeface="+mn-cs"/>
            </a:rPr>
            <a:t>Hypothyroidism; Obstructive liver disease; </a:t>
          </a:r>
          <a:r>
            <a:rPr lang="en-US" sz="2000" kern="1200" dirty="0" err="1">
              <a:solidFill>
                <a:srgbClr val="FFFFFF"/>
              </a:solidFill>
              <a:latin typeface="Arial"/>
              <a:ea typeface="+mn-ea"/>
              <a:cs typeface="+mn-cs"/>
            </a:rPr>
            <a:t>Nephrotic</a:t>
          </a:r>
          <a:r>
            <a:rPr lang="en-US" sz="2000" kern="1200" dirty="0">
              <a:solidFill>
                <a:srgbClr val="FFFFFF"/>
              </a:solidFill>
              <a:latin typeface="Arial"/>
              <a:ea typeface="+mn-ea"/>
              <a:cs typeface="+mn-cs"/>
            </a:rPr>
            <a:t> syndrome; Drugs: </a:t>
          </a:r>
          <a:r>
            <a:rPr lang="en-US" sz="2000" kern="1200" dirty="0" err="1">
              <a:solidFill>
                <a:srgbClr val="FFFFFF"/>
              </a:solidFill>
              <a:latin typeface="Arial"/>
              <a:ea typeface="+mn-ea"/>
              <a:cs typeface="+mn-cs"/>
            </a:rPr>
            <a:t>progestogens</a:t>
          </a:r>
          <a:r>
            <a:rPr lang="en-US" sz="2000" kern="1200" dirty="0">
              <a:solidFill>
                <a:srgbClr val="FFFFFF"/>
              </a:solidFill>
              <a:latin typeface="Arial"/>
              <a:ea typeface="+mn-ea"/>
              <a:cs typeface="+mn-cs"/>
            </a:rPr>
            <a:t>, cyclosporine, </a:t>
          </a:r>
          <a:r>
            <a:rPr lang="en-US" sz="2000" kern="1200" dirty="0" err="1">
              <a:solidFill>
                <a:srgbClr val="FFFFFF"/>
              </a:solidFill>
              <a:latin typeface="Arial"/>
              <a:ea typeface="+mn-ea"/>
              <a:cs typeface="+mn-cs"/>
            </a:rPr>
            <a:t>thiazides</a:t>
          </a:r>
          <a:endParaRPr lang="en-US" sz="2000" kern="1200" dirty="0">
            <a:solidFill>
              <a:srgbClr val="FFFFFF"/>
            </a:solidFill>
            <a:latin typeface="Arial"/>
            <a:ea typeface="+mn-ea"/>
            <a:cs typeface="+mn-cs"/>
          </a:endParaRPr>
        </a:p>
      </dsp:txBody>
      <dsp:txXfrm rot="-5400000">
        <a:off x="2962656" y="218835"/>
        <a:ext cx="5206147" cy="1123837"/>
      </dsp:txXfrm>
    </dsp:sp>
    <dsp:sp modelId="{02557ADC-1997-4857-8774-A08EE5FC4DDF}">
      <dsp:nvSpPr>
        <dsp:cNvPr id="0" name=""/>
        <dsp:cNvSpPr/>
      </dsp:nvSpPr>
      <dsp:spPr>
        <a:xfrm>
          <a:off x="0" y="2358"/>
          <a:ext cx="2962656" cy="1556788"/>
        </a:xfrm>
        <a:prstGeom prst="roundRect">
          <a:avLst/>
        </a:prstGeom>
        <a:solidFill>
          <a:srgbClr val="3366FF">
            <a:alpha val="49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latin typeface="Arial"/>
              <a:ea typeface="+mn-ea"/>
              <a:cs typeface="+mn-cs"/>
            </a:rPr>
            <a:t>Hypercholesterolemia</a:t>
          </a:r>
        </a:p>
      </dsp:txBody>
      <dsp:txXfrm>
        <a:off x="75996" y="78354"/>
        <a:ext cx="2810664" cy="1404796"/>
      </dsp:txXfrm>
    </dsp:sp>
    <dsp:sp modelId="{90241FA4-6E8B-4538-B0C5-5469EC3DE426}">
      <dsp:nvSpPr>
        <dsp:cNvPr id="0" name=""/>
        <dsp:cNvSpPr/>
      </dsp:nvSpPr>
      <dsp:spPr>
        <a:xfrm rot="5400000">
          <a:off x="4973412" y="-218090"/>
          <a:ext cx="1245431" cy="5266944"/>
        </a:xfrm>
        <a:prstGeom prst="round2SameRect">
          <a:avLst/>
        </a:prstGeom>
        <a:solidFill>
          <a:srgbClr val="FFC000">
            <a:alpha val="54000"/>
          </a:srgbClr>
        </a:solidFill>
        <a:ln w="25400" cap="flat" cmpd="sng" algn="ctr">
          <a:solidFill>
            <a:srgbClr val="C5BFBB">
              <a:tint val="40000"/>
              <a:alpha val="90000"/>
              <a:hueOff val="-74215"/>
              <a:satOff val="2910"/>
              <a:lumOff val="-431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FFFFFF"/>
              </a:solidFill>
              <a:latin typeface="Arial"/>
              <a:ea typeface="+mn-ea"/>
              <a:cs typeface="+mn-cs"/>
            </a:rPr>
            <a:t>Obesity, DM, Pregnancy, CRF, Alcohol, Stress, Sepsis, Acute hepatitis, SLE, Drugs: estrogen, </a:t>
          </a:r>
          <a:r>
            <a:rPr lang="el-GR" sz="2000" kern="1200" dirty="0">
              <a:solidFill>
                <a:srgbClr val="FFFFFF"/>
              </a:solidFill>
              <a:latin typeface="Arial"/>
              <a:ea typeface="+mn-ea"/>
              <a:cs typeface="+mn-cs"/>
            </a:rPr>
            <a:t>β</a:t>
          </a:r>
          <a:r>
            <a:rPr lang="en-US" sz="2000" kern="1200" dirty="0">
              <a:solidFill>
                <a:srgbClr val="FFFFFF"/>
              </a:solidFill>
              <a:latin typeface="Arial"/>
              <a:ea typeface="+mn-ea"/>
              <a:cs typeface="+mn-cs"/>
            </a:rPr>
            <a:t>-blockers, steroids, acid resins, </a:t>
          </a:r>
          <a:r>
            <a:rPr lang="en-US" sz="2000" kern="1200" dirty="0" err="1">
              <a:solidFill>
                <a:srgbClr val="FFFFFF"/>
              </a:solidFill>
              <a:latin typeface="Arial"/>
              <a:ea typeface="+mn-ea"/>
              <a:cs typeface="+mn-cs"/>
            </a:rPr>
            <a:t>thiazides</a:t>
          </a:r>
          <a:endParaRPr lang="en-US" sz="2000" kern="1200" dirty="0">
            <a:solidFill>
              <a:srgbClr val="FFFFFF"/>
            </a:solidFill>
            <a:latin typeface="Arial"/>
            <a:ea typeface="+mn-ea"/>
            <a:cs typeface="+mn-cs"/>
          </a:endParaRPr>
        </a:p>
      </dsp:txBody>
      <dsp:txXfrm rot="-5400000">
        <a:off x="2962656" y="1853463"/>
        <a:ext cx="5206147" cy="1123837"/>
      </dsp:txXfrm>
    </dsp:sp>
    <dsp:sp modelId="{FD11E1C9-371D-4680-9B05-620C946BD99B}">
      <dsp:nvSpPr>
        <dsp:cNvPr id="0" name=""/>
        <dsp:cNvSpPr/>
      </dsp:nvSpPr>
      <dsp:spPr>
        <a:xfrm>
          <a:off x="0" y="1636987"/>
          <a:ext cx="2962656" cy="1556788"/>
        </a:xfrm>
        <a:prstGeom prst="roundRect">
          <a:avLst/>
        </a:prstGeom>
        <a:solidFill>
          <a:srgbClr val="3366FF">
            <a:alpha val="32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81552A">
                  <a:lumMod val="50000"/>
                </a:srgbClr>
              </a:solidFill>
              <a:latin typeface="Arial"/>
              <a:ea typeface="+mn-ea"/>
              <a:cs typeface="+mn-cs"/>
            </a:rPr>
            <a:t>Hypertriglyceridemia</a:t>
          </a:r>
        </a:p>
      </dsp:txBody>
      <dsp:txXfrm>
        <a:off x="75996" y="1712983"/>
        <a:ext cx="2810664" cy="1404796"/>
      </dsp:txXfrm>
    </dsp:sp>
    <dsp:sp modelId="{53BD7494-9A34-487B-8097-5239B75C9A84}">
      <dsp:nvSpPr>
        <dsp:cNvPr id="0" name=""/>
        <dsp:cNvSpPr/>
      </dsp:nvSpPr>
      <dsp:spPr>
        <a:xfrm rot="5400000">
          <a:off x="4973412" y="1416537"/>
          <a:ext cx="1245431" cy="5266944"/>
        </a:xfrm>
        <a:prstGeom prst="round2SameRect">
          <a:avLst/>
        </a:prstGeom>
        <a:solidFill>
          <a:srgbClr val="7030A0">
            <a:alpha val="38000"/>
          </a:srgbClr>
        </a:solidFill>
        <a:ln w="25400" cap="flat" cmpd="sng" algn="ctr">
          <a:solidFill>
            <a:srgbClr val="C5BFBB">
              <a:tint val="40000"/>
              <a:alpha val="90000"/>
              <a:hueOff val="-148430"/>
              <a:satOff val="5820"/>
              <a:lumOff val="-863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FFFFFF"/>
              </a:solidFill>
              <a:latin typeface="Arial"/>
              <a:ea typeface="+mn-ea"/>
              <a:cs typeface="+mn-cs"/>
            </a:rPr>
            <a:t>Type-2 DM, Rheumatoid arthritis, Malnutrition, Obesity, Cigarette smoking, Beta blockers</a:t>
          </a:r>
        </a:p>
      </dsp:txBody>
      <dsp:txXfrm rot="-5400000">
        <a:off x="2962656" y="3488091"/>
        <a:ext cx="5206147" cy="1123837"/>
      </dsp:txXfrm>
    </dsp:sp>
    <dsp:sp modelId="{D477862B-D9B2-4EC2-8B40-BC28BE7EA430}">
      <dsp:nvSpPr>
        <dsp:cNvPr id="0" name=""/>
        <dsp:cNvSpPr/>
      </dsp:nvSpPr>
      <dsp:spPr>
        <a:xfrm>
          <a:off x="0" y="3271615"/>
          <a:ext cx="2962656" cy="1556788"/>
        </a:xfrm>
        <a:prstGeom prst="roundRect">
          <a:avLst/>
        </a:prstGeom>
        <a:solidFill>
          <a:srgbClr val="3366FF">
            <a:alpha val="4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latin typeface="Arial"/>
              <a:ea typeface="+mn-ea"/>
              <a:cs typeface="+mn-cs"/>
            </a:rPr>
            <a:t>    Low HDL</a:t>
          </a:r>
        </a:p>
      </dsp:txBody>
      <dsp:txXfrm>
        <a:off x="75996" y="3347611"/>
        <a:ext cx="2810664" cy="14047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B17152-57A4-4B0F-8077-EC07AD36764B}" type="datetimeFigureOut">
              <a:rPr lang="en-US" smtClean="0"/>
              <a:pPr/>
              <a:t>11/21/2024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40059-6893-4A1C-9177-FF59266B2B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85BC40-F2FD-43CD-B47A-0A1EA7BB1F6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2C0DFB7-B49A-48C2-B239-6736276317E0}" type="slidenum">
              <a:rPr lang="en-IN" smtClean="0"/>
              <a:pPr/>
              <a:t>17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5C27AA-2F2F-4326-8ACA-528747B883C2}"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9F668-F424-4DE9-A6A1-87128A5F28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C27AA-2F2F-4326-8ACA-528747B883C2}"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9F668-F424-4DE9-A6A1-87128A5F28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C27AA-2F2F-4326-8ACA-528747B883C2}"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9F668-F424-4DE9-A6A1-87128A5F28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C27AA-2F2F-4326-8ACA-528747B883C2}"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9F668-F424-4DE9-A6A1-87128A5F28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5C27AA-2F2F-4326-8ACA-528747B883C2}"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9F668-F424-4DE9-A6A1-87128A5F28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5C27AA-2F2F-4326-8ACA-528747B883C2}"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9F668-F424-4DE9-A6A1-87128A5F28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5C27AA-2F2F-4326-8ACA-528747B883C2}" type="datetimeFigureOut">
              <a:rPr lang="en-US" smtClean="0"/>
              <a:pPr/>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F9F668-F424-4DE9-A6A1-87128A5F28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5C27AA-2F2F-4326-8ACA-528747B883C2}" type="datetimeFigureOut">
              <a:rPr lang="en-US" smtClean="0"/>
              <a:pPr/>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F9F668-F424-4DE9-A6A1-87128A5F28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C27AA-2F2F-4326-8ACA-528747B883C2}" type="datetimeFigureOut">
              <a:rPr lang="en-US" smtClean="0"/>
              <a:pPr/>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F9F668-F424-4DE9-A6A1-87128A5F28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5C27AA-2F2F-4326-8ACA-528747B883C2}"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9F668-F424-4DE9-A6A1-87128A5F28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5C27AA-2F2F-4326-8ACA-528747B883C2}"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9F668-F424-4DE9-A6A1-87128A5F28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C27AA-2F2F-4326-8ACA-528747B883C2}" type="datetimeFigureOut">
              <a:rPr lang="en-US" smtClean="0"/>
              <a:pPr/>
              <a:t>11/21/2024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9F668-F424-4DE9-A6A1-87128A5F28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openxmlformats.org/officeDocument/2006/relationships/hyperlink" Target="http://images.google.co.in/imgres?imgurl=http://www.drugdetoxblog.com/uploaded_images/quit-smoking-767387.gif&amp;imgrefurl=http://physiotherapy.blog.co.in/2008/09/17/role-of-exercises-is-in-quit-smoking/&amp;usg=__5_sml3ZKAuj4acvHxy_cfAczobI=&amp;h=320&amp;w=320&amp;sz=48&amp;hl=en&amp;start=22&amp;tbnid=3naDCcyVcULhqM:&amp;tbnh=118&amp;tbnw=118&amp;prev=/images?q=Smoking&amp;gbv=2&amp;ndsp=20&amp;hl=en&amp;sa=N&amp;start=20"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images.google.co.in/imgres?imgurl=http://news.softpedia.com/images/news2/Low-Calorie-Foods-are-The-Best-Choice-2.jpg&amp;imgrefurl=http://news.softpedia.com/news/Low-Calorie-Foods-are-The-Best-Choice-31703.shtml&amp;usg=__TxBEYd57i62Xw-73pehPk7rAgWk=&amp;h=300&amp;w=300&amp;sz=25&amp;hl=en&amp;start=39&amp;tbnid=g2HK0u3BGx2-bM:&amp;tbnh=116&amp;tbnw=116&amp;prev=/images?q=Calorie&amp;gbv=2&amp;ndsp=20&amp;hl=en&amp;sa=N&amp;start=20" TargetMode="External"/><Relationship Id="rId10" Type="http://schemas.openxmlformats.org/officeDocument/2006/relationships/image" Target="../media/image27.jpeg"/><Relationship Id="rId4" Type="http://schemas.openxmlformats.org/officeDocument/2006/relationships/image" Target="../media/image23.jpeg"/><Relationship Id="rId9"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dirty="0">
                <a:solidFill>
                  <a:schemeClr val="accent6">
                    <a:lumMod val="75000"/>
                  </a:schemeClr>
                </a:solidFill>
                <a:latin typeface="Lucida Handwriting" pitchFamily="66" charset="0"/>
                <a:cs typeface="Times New Roman" pitchFamily="18" charset="0"/>
              </a:rPr>
              <a:t>Lecture - 10</a:t>
            </a:r>
          </a:p>
        </p:txBody>
      </p:sp>
      <p:sp>
        <p:nvSpPr>
          <p:cNvPr id="4" name="TextBox 3"/>
          <p:cNvSpPr txBox="1"/>
          <p:nvPr/>
        </p:nvSpPr>
        <p:spPr>
          <a:xfrm>
            <a:off x="1600200" y="3886200"/>
            <a:ext cx="6019800" cy="707886"/>
          </a:xfrm>
          <a:prstGeom prst="rect">
            <a:avLst/>
          </a:prstGeom>
          <a:noFill/>
        </p:spPr>
        <p:txBody>
          <a:bodyPr wrap="square" rtlCol="0">
            <a:spAutoFit/>
          </a:bodyPr>
          <a:lstStyle/>
          <a:p>
            <a:pPr algn="ctr"/>
            <a:r>
              <a:rPr lang="en-US" sz="4000" dirty="0">
                <a:solidFill>
                  <a:schemeClr val="accent1">
                    <a:lumMod val="50000"/>
                  </a:schemeClr>
                </a:solidFill>
                <a:latin typeface="Times New Roman" pitchFamily="18" charset="0"/>
                <a:cs typeface="Times New Roman" pitchFamily="18" charset="0"/>
              </a:rPr>
              <a:t>Department of </a:t>
            </a:r>
            <a:r>
              <a:rPr lang="en-US" sz="4000" dirty="0" err="1">
                <a:solidFill>
                  <a:schemeClr val="accent1">
                    <a:lumMod val="50000"/>
                  </a:schemeClr>
                </a:solidFill>
                <a:latin typeface="Times New Roman" pitchFamily="18" charset="0"/>
                <a:cs typeface="Times New Roman" pitchFamily="18" charset="0"/>
              </a:rPr>
              <a:t>Kayachikitsa</a:t>
            </a:r>
            <a:endParaRPr lang="en-US" sz="40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58" y="274638"/>
            <a:ext cx="7485841" cy="715962"/>
          </a:xfrm>
        </p:spPr>
        <p:txBody>
          <a:bodyPr>
            <a:normAutofit fontScale="90000"/>
          </a:bodyPr>
          <a:lstStyle/>
          <a:p>
            <a:pPr algn="r"/>
            <a:r>
              <a:rPr lang="en-US" b="0" cap="none" dirty="0" err="1"/>
              <a:t>Contd</a:t>
            </a:r>
            <a:r>
              <a:rPr lang="en-US" b="0" cap="none" dirty="0"/>
              <a:t>…</a:t>
            </a:r>
            <a:endParaRPr lang="en-IN" b="0" cap="none" dirty="0"/>
          </a:p>
        </p:txBody>
      </p:sp>
      <p:sp>
        <p:nvSpPr>
          <p:cNvPr id="3" name="Content Placeholder 2"/>
          <p:cNvSpPr>
            <a:spLocks noGrp="1"/>
          </p:cNvSpPr>
          <p:nvPr>
            <p:ph idx="1"/>
          </p:nvPr>
        </p:nvSpPr>
        <p:spPr>
          <a:xfrm>
            <a:off x="1200959" y="1066800"/>
            <a:ext cx="7485840" cy="5059363"/>
          </a:xfrm>
        </p:spPr>
        <p:txBody>
          <a:bodyPr>
            <a:noAutofit/>
          </a:bodyPr>
          <a:lstStyle/>
          <a:p>
            <a:pPr algn="just">
              <a:buFont typeface="Wingdings" pitchFamily="2" charset="2"/>
              <a:buChar char="q"/>
            </a:pPr>
            <a:r>
              <a:rPr lang="en-IN" sz="2400" dirty="0">
                <a:latin typeface="Andalus" pitchFamily="18" charset="-78"/>
                <a:cs typeface="Andalus" pitchFamily="18" charset="-78"/>
              </a:rPr>
              <a:t>The World Health Organization estimates that dyslipidemia is associated with more than half of global cases of ischemic heart disease and more than 4 million deaths per year. </a:t>
            </a:r>
          </a:p>
          <a:p>
            <a:pPr algn="just"/>
            <a:endParaRPr lang="en-IN" sz="2200" dirty="0">
              <a:latin typeface="Andalus" pitchFamily="18" charset="-78"/>
              <a:cs typeface="Andalus" pitchFamily="18" charset="-78"/>
            </a:endParaRPr>
          </a:p>
          <a:p>
            <a:pPr algn="just">
              <a:buFont typeface="Wingdings" pitchFamily="2" charset="2"/>
              <a:buChar char="q"/>
            </a:pPr>
            <a:r>
              <a:rPr lang="en-IN" sz="2400" dirty="0">
                <a:latin typeface="Andalus" pitchFamily="18" charset="-78"/>
                <a:cs typeface="Andalus" pitchFamily="18" charset="-78"/>
              </a:rPr>
              <a:t>World Health Organization (WHO) in 2002 reported that high cholesterol level is one of the main non-communicable disease-related risk factors in India</a:t>
            </a:r>
            <a:r>
              <a:rPr lang="en-IN" sz="2400" dirty="0">
                <a:solidFill>
                  <a:schemeClr val="accent6">
                    <a:lumMod val="50000"/>
                  </a:schemeClr>
                </a:solidFill>
                <a:latin typeface="Andalus" pitchFamily="18" charset="-78"/>
                <a:cs typeface="Andalus" pitchFamily="18" charset="-78"/>
              </a:rPr>
              <a:t>.</a:t>
            </a:r>
            <a:r>
              <a:rPr lang="en-IN" sz="2000" dirty="0">
                <a:solidFill>
                  <a:schemeClr val="accent6">
                    <a:lumMod val="50000"/>
                  </a:schemeClr>
                </a:solidFill>
                <a:latin typeface="Andalus" pitchFamily="18" charset="-78"/>
                <a:cs typeface="Andalus" pitchFamily="18" charset="-78"/>
              </a:rPr>
              <a:t> </a:t>
            </a:r>
          </a:p>
          <a:p>
            <a:pPr algn="just">
              <a:buNone/>
            </a:pPr>
            <a:endParaRPr lang="en-IN" sz="2200" dirty="0">
              <a:solidFill>
                <a:schemeClr val="accent6">
                  <a:lumMod val="50000"/>
                </a:schemeClr>
              </a:solidFill>
              <a:latin typeface="Andalus" pitchFamily="18" charset="-78"/>
              <a:cs typeface="Andalus" pitchFamily="18" charset="-78"/>
            </a:endParaRPr>
          </a:p>
          <a:p>
            <a:pPr algn="just"/>
            <a:r>
              <a:rPr lang="en-US" sz="2200" dirty="0">
                <a:solidFill>
                  <a:srgbClr val="FF0000"/>
                </a:solidFill>
                <a:latin typeface="Andalus" pitchFamily="18" charset="-78"/>
                <a:cs typeface="Andalus" pitchFamily="18" charset="-78"/>
              </a:rPr>
              <a:t>For every 1% reduction in lipid level, the risk of heart diseases reduce by 2.5%.</a:t>
            </a:r>
            <a:endParaRPr lang="en-IN" sz="2200" dirty="0">
              <a:solidFill>
                <a:srgbClr val="FF0000"/>
              </a:solidFill>
              <a:latin typeface="Andalus" pitchFamily="18" charset="-78"/>
              <a:cs typeface="Andalus" pitchFamily="18" charset="-78"/>
            </a:endParaRPr>
          </a:p>
        </p:txBody>
      </p:sp>
      <p:sp>
        <p:nvSpPr>
          <p:cNvPr id="6" name="Footer Placeholder 3"/>
          <p:cNvSpPr>
            <a:spLocks noGrp="1"/>
          </p:cNvSpPr>
          <p:nvPr>
            <p:ph type="ftr" sz="quarter" idx="11"/>
          </p:nvPr>
        </p:nvSpPr>
        <p:spPr/>
        <p:txBody>
          <a:bodyPr/>
          <a:lstStyle/>
          <a:p>
            <a:r>
              <a:rPr lang="en-US" sz="1600" b="1" dirty="0" err="1">
                <a:solidFill>
                  <a:srgbClr val="00B0F0"/>
                </a:solidFill>
              </a:rPr>
              <a:t>Dyslipidemia</a:t>
            </a:r>
            <a:r>
              <a:rPr lang="en-US" sz="1600" b="1" dirty="0">
                <a:solidFill>
                  <a:srgbClr val="00B0F0"/>
                </a:solidFill>
              </a:rPr>
              <a:t>- Medoroga</a:t>
            </a:r>
          </a:p>
        </p:txBody>
      </p:sp>
      <p:sp>
        <p:nvSpPr>
          <p:cNvPr id="5" name="Slide Number Placeholder 4"/>
          <p:cNvSpPr>
            <a:spLocks noGrp="1"/>
          </p:cNvSpPr>
          <p:nvPr>
            <p:ph type="sldNum" sz="quarter" idx="12"/>
          </p:nvPr>
        </p:nvSpPr>
        <p:spPr/>
        <p:txBody>
          <a:bodyPr/>
          <a:lstStyle/>
          <a:p>
            <a:fld id="{8557CD05-1A93-40BF-BDF1-07CA5CA97E22}" type="slidenum">
              <a:rPr lang="en-US" smtClean="0"/>
              <a:pPr/>
              <a:t>10</a:t>
            </a:fld>
            <a:endParaRPr lang="en-US"/>
          </a:p>
        </p:txBody>
      </p:sp>
      <p:pic>
        <p:nvPicPr>
          <p:cNvPr id="8" name="Picture 5" descr="http://mesotheliomafamilyandfriends.com/MesotheliomaLogo.png"/>
          <p:cNvPicPr>
            <a:picLocks noChangeAspect="1" noChangeArrowheads="1"/>
          </p:cNvPicPr>
          <p:nvPr/>
        </p:nvPicPr>
        <p:blipFill>
          <a:blip r:embed="rId2"/>
          <a:srcRect/>
          <a:stretch>
            <a:fillRect/>
          </a:stretch>
        </p:blipFill>
        <p:spPr bwMode="auto">
          <a:xfrm>
            <a:off x="533400" y="304800"/>
            <a:ext cx="717100" cy="64291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57298"/>
          </a:xfrm>
          <a:solidFill>
            <a:schemeClr val="bg1"/>
          </a:solidFill>
          <a:ln w="12700">
            <a:solidFill>
              <a:srgbClr val="002060"/>
            </a:solidFill>
          </a:ln>
        </p:spPr>
        <p:txBody>
          <a:bodyPr>
            <a:noAutofit/>
          </a:bodyPr>
          <a:lstStyle/>
          <a:p>
            <a:pPr algn="ctr"/>
            <a:r>
              <a:rPr lang="en-IN" sz="3200" cap="none"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gerian" pitchFamily="82" charset="0"/>
              </a:rPr>
              <a:t>Fredrickson  Classification:</a:t>
            </a:r>
            <a:br>
              <a:rPr lang="en-IN" sz="3200" b="1" dirty="0">
                <a:solidFill>
                  <a:srgbClr val="FF0000"/>
                </a:solidFill>
                <a:latin typeface="Algerian" pitchFamily="82" charset="0"/>
              </a:rPr>
            </a:br>
            <a:r>
              <a:rPr lang="en-IN" sz="2000" b="1" dirty="0">
                <a:solidFill>
                  <a:srgbClr val="C00000"/>
                </a:solidFill>
                <a:latin typeface="Algerian" pitchFamily="82" charset="0"/>
              </a:rPr>
              <a:t>(based on Lipoprotein Patterns /Phenotypic)</a:t>
            </a:r>
            <a:br>
              <a:rPr lang="en-IN" sz="2000" b="1" dirty="0">
                <a:solidFill>
                  <a:srgbClr val="C00000"/>
                </a:solidFill>
                <a:latin typeface="Algerian" pitchFamily="82" charset="0"/>
              </a:rPr>
            </a:br>
            <a:endParaRPr lang="en-IN" sz="2000" dirty="0">
              <a:solidFill>
                <a:srgbClr val="C00000"/>
              </a:solidFill>
              <a:latin typeface="Algerian" pitchFamily="82" charset="0"/>
            </a:endParaRPr>
          </a:p>
        </p:txBody>
      </p:sp>
      <p:graphicFrame>
        <p:nvGraphicFramePr>
          <p:cNvPr id="4" name="Content Placeholder 3"/>
          <p:cNvGraphicFramePr>
            <a:graphicFrameLocks noGrp="1"/>
          </p:cNvGraphicFramePr>
          <p:nvPr>
            <p:ph idx="1"/>
          </p:nvPr>
        </p:nvGraphicFramePr>
        <p:xfrm>
          <a:off x="0" y="1428738"/>
          <a:ext cx="9144000" cy="542926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279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t>Phenotype</a:t>
                      </a:r>
                      <a:endParaRPr lang="en-IN" sz="1800" b="1" dirty="0">
                        <a:solidFill>
                          <a:srgbClr val="002060"/>
                        </a:solidFill>
                      </a:endParaRPr>
                    </a:p>
                  </a:txBody>
                  <a:tcPr/>
                </a:tc>
                <a:tc>
                  <a:txBody>
                    <a:bodyPr/>
                    <a:lstStyle/>
                    <a:p>
                      <a:r>
                        <a:rPr lang="en-IN" sz="1800" dirty="0"/>
                        <a:t>Elevated Lipoprotein</a:t>
                      </a:r>
                      <a:endParaRPr lang="en-IN" b="1" dirty="0">
                        <a:solidFill>
                          <a:srgbClr val="002060"/>
                        </a:solidFill>
                      </a:endParaRPr>
                    </a:p>
                  </a:txBody>
                  <a:tcPr/>
                </a:tc>
                <a:tc>
                  <a:txBody>
                    <a:bodyPr/>
                    <a:lstStyle/>
                    <a:p>
                      <a:r>
                        <a:rPr lang="en-IN" sz="1800" dirty="0"/>
                        <a:t>Elevated Lipids</a:t>
                      </a:r>
                      <a:endParaRPr lang="en-IN" b="1" dirty="0">
                        <a:solidFill>
                          <a:srgbClr val="002060"/>
                        </a:solidFill>
                      </a:endParaRPr>
                    </a:p>
                  </a:txBody>
                  <a:tcPr/>
                </a:tc>
                <a:extLst>
                  <a:ext uri="{0D108BD9-81ED-4DB2-BD59-A6C34878D82A}">
                    <a16:rowId xmlns:a16="http://schemas.microsoft.com/office/drawing/2014/main" val="10000"/>
                  </a:ext>
                </a:extLst>
              </a:tr>
              <a:tr h="727906">
                <a:tc>
                  <a:txBody>
                    <a:bodyPr/>
                    <a:lstStyle/>
                    <a:p>
                      <a:r>
                        <a:rPr lang="en-IN" sz="1800" dirty="0"/>
                        <a:t>I </a:t>
                      </a:r>
                      <a:endParaRPr lang="en-IN" b="1" dirty="0">
                        <a:solidFill>
                          <a:srgbClr val="002060"/>
                        </a:solidFill>
                      </a:endParaRPr>
                    </a:p>
                  </a:txBody>
                  <a:tcPr/>
                </a:tc>
                <a:tc>
                  <a:txBody>
                    <a:bodyPr/>
                    <a:lstStyle/>
                    <a:p>
                      <a:r>
                        <a:rPr lang="en-IN" sz="1800" dirty="0"/>
                        <a:t>Chylomicrons </a:t>
                      </a:r>
                      <a:endParaRPr lang="en-IN" b="1"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t>TGs</a:t>
                      </a:r>
                      <a:endParaRPr lang="en-IN" sz="1800" b="1" dirty="0">
                        <a:solidFill>
                          <a:srgbClr val="002060"/>
                        </a:solidFill>
                      </a:endParaRPr>
                    </a:p>
                  </a:txBody>
                  <a:tcPr/>
                </a:tc>
                <a:extLst>
                  <a:ext uri="{0D108BD9-81ED-4DB2-BD59-A6C34878D82A}">
                    <a16:rowId xmlns:a16="http://schemas.microsoft.com/office/drawing/2014/main" val="10001"/>
                  </a:ext>
                </a:extLst>
              </a:tr>
              <a:tr h="727906">
                <a:tc>
                  <a:txBody>
                    <a:bodyPr/>
                    <a:lstStyle/>
                    <a:p>
                      <a:r>
                        <a:rPr lang="en-IN" sz="1800" dirty="0" err="1"/>
                        <a:t>IIa</a:t>
                      </a:r>
                      <a:endParaRPr lang="en-IN" b="1" dirty="0">
                        <a:solidFill>
                          <a:srgbClr val="002060"/>
                        </a:solidFill>
                      </a:endParaRPr>
                    </a:p>
                  </a:txBody>
                  <a:tcPr/>
                </a:tc>
                <a:tc>
                  <a:txBody>
                    <a:bodyPr/>
                    <a:lstStyle/>
                    <a:p>
                      <a:r>
                        <a:rPr lang="en-IN" sz="1800" dirty="0"/>
                        <a:t>LDL</a:t>
                      </a:r>
                      <a:endParaRPr lang="en-IN" b="1"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t>Cholesterol</a:t>
                      </a:r>
                      <a:endParaRPr lang="en-IN" sz="1800" b="1" dirty="0">
                        <a:solidFill>
                          <a:srgbClr val="002060"/>
                        </a:solidFill>
                      </a:endParaRPr>
                    </a:p>
                  </a:txBody>
                  <a:tcPr/>
                </a:tc>
                <a:extLst>
                  <a:ext uri="{0D108BD9-81ED-4DB2-BD59-A6C34878D82A}">
                    <a16:rowId xmlns:a16="http://schemas.microsoft.com/office/drawing/2014/main" val="10002"/>
                  </a:ext>
                </a:extLst>
              </a:tr>
              <a:tr h="879467">
                <a:tc>
                  <a:txBody>
                    <a:bodyPr/>
                    <a:lstStyle/>
                    <a:p>
                      <a:r>
                        <a:rPr lang="en-IN" sz="1800" dirty="0" err="1"/>
                        <a:t>IIb</a:t>
                      </a:r>
                      <a:endParaRPr lang="en-IN" b="1" dirty="0">
                        <a:solidFill>
                          <a:srgbClr val="002060"/>
                        </a:solidFill>
                      </a:endParaRPr>
                    </a:p>
                  </a:txBody>
                  <a:tcPr/>
                </a:tc>
                <a:tc>
                  <a:txBody>
                    <a:bodyPr/>
                    <a:lstStyle/>
                    <a:p>
                      <a:r>
                        <a:rPr lang="en-IN" sz="1800" dirty="0"/>
                        <a:t>LDL and VLDL </a:t>
                      </a:r>
                      <a:endParaRPr lang="en-IN" b="1" dirty="0">
                        <a:solidFill>
                          <a:srgbClr val="002060"/>
                        </a:solidFill>
                      </a:endParaRPr>
                    </a:p>
                  </a:txBody>
                  <a:tcPr/>
                </a:tc>
                <a:tc>
                  <a:txBody>
                    <a:bodyPr/>
                    <a:lstStyle/>
                    <a:p>
                      <a:r>
                        <a:rPr lang="en-IN" sz="1800" dirty="0"/>
                        <a:t>TGs and</a:t>
                      </a:r>
                    </a:p>
                    <a:p>
                      <a:r>
                        <a:rPr lang="en-IN" sz="1800" dirty="0"/>
                        <a:t>cholesterol</a:t>
                      </a:r>
                      <a:endParaRPr lang="en-IN" sz="1800" b="1" dirty="0">
                        <a:solidFill>
                          <a:srgbClr val="002060"/>
                        </a:solidFill>
                      </a:endParaRPr>
                    </a:p>
                  </a:txBody>
                  <a:tcPr/>
                </a:tc>
                <a:extLst>
                  <a:ext uri="{0D108BD9-81ED-4DB2-BD59-A6C34878D82A}">
                    <a16:rowId xmlns:a16="http://schemas.microsoft.com/office/drawing/2014/main" val="10003"/>
                  </a:ext>
                </a:extLst>
              </a:tr>
              <a:tr h="879467">
                <a:tc>
                  <a:txBody>
                    <a:bodyPr/>
                    <a:lstStyle/>
                    <a:p>
                      <a:r>
                        <a:rPr lang="en-IN" sz="1800" dirty="0"/>
                        <a:t>III</a:t>
                      </a:r>
                      <a:endParaRPr lang="en-IN" b="1" dirty="0">
                        <a:solidFill>
                          <a:srgbClr val="002060"/>
                        </a:solidFill>
                      </a:endParaRPr>
                    </a:p>
                  </a:txBody>
                  <a:tcPr/>
                </a:tc>
                <a:tc>
                  <a:txBody>
                    <a:bodyPr/>
                    <a:lstStyle/>
                    <a:p>
                      <a:r>
                        <a:rPr kumimoji="0" lang="en-IN" sz="1800" kern="1200" baseline="0" dirty="0"/>
                        <a:t>VLDL and Chylomicron remnants</a:t>
                      </a:r>
                      <a:endParaRPr lang="en-IN" b="1" dirty="0">
                        <a:solidFill>
                          <a:srgbClr val="002060"/>
                        </a:solidFill>
                      </a:endParaRPr>
                    </a:p>
                  </a:txBody>
                  <a:tcPr/>
                </a:tc>
                <a:tc>
                  <a:txBody>
                    <a:bodyPr/>
                    <a:lstStyle/>
                    <a:p>
                      <a:r>
                        <a:rPr kumimoji="0" lang="en-IN" sz="1800" kern="1200" baseline="0" dirty="0"/>
                        <a:t>TGs and</a:t>
                      </a:r>
                    </a:p>
                    <a:p>
                      <a:r>
                        <a:rPr kumimoji="0" lang="en-IN" sz="1800" kern="1200" baseline="0" dirty="0"/>
                        <a:t>cholesterol</a:t>
                      </a:r>
                      <a:endParaRPr lang="en-IN" b="1" dirty="0">
                        <a:solidFill>
                          <a:srgbClr val="002060"/>
                        </a:solidFill>
                      </a:endParaRPr>
                    </a:p>
                  </a:txBody>
                  <a:tcPr/>
                </a:tc>
                <a:extLst>
                  <a:ext uri="{0D108BD9-81ED-4DB2-BD59-A6C34878D82A}">
                    <a16:rowId xmlns:a16="http://schemas.microsoft.com/office/drawing/2014/main" val="10004"/>
                  </a:ext>
                </a:extLst>
              </a:tr>
              <a:tr h="727906">
                <a:tc>
                  <a:txBody>
                    <a:bodyPr/>
                    <a:lstStyle/>
                    <a:p>
                      <a:r>
                        <a:rPr lang="en-IN" sz="1800" dirty="0"/>
                        <a:t>IV</a:t>
                      </a:r>
                      <a:endParaRPr lang="en-IN" b="1" dirty="0">
                        <a:solidFill>
                          <a:srgbClr val="002060"/>
                        </a:solidFill>
                      </a:endParaRPr>
                    </a:p>
                  </a:txBody>
                  <a:tcPr/>
                </a:tc>
                <a:tc>
                  <a:txBody>
                    <a:bodyPr/>
                    <a:lstStyle/>
                    <a:p>
                      <a:r>
                        <a:rPr kumimoji="0" lang="en-IN" sz="1800" kern="1200" baseline="0" dirty="0"/>
                        <a:t>VLDL</a:t>
                      </a:r>
                      <a:endParaRPr lang="en-IN" b="1" dirty="0">
                        <a:solidFill>
                          <a:srgbClr val="002060"/>
                        </a:solidFill>
                      </a:endParaRPr>
                    </a:p>
                  </a:txBody>
                  <a:tcPr/>
                </a:tc>
                <a:tc>
                  <a:txBody>
                    <a:bodyPr/>
                    <a:lstStyle/>
                    <a:p>
                      <a:r>
                        <a:rPr lang="en-IN" dirty="0"/>
                        <a:t>TGs</a:t>
                      </a:r>
                      <a:endParaRPr lang="en-IN" b="1" dirty="0">
                        <a:solidFill>
                          <a:srgbClr val="002060"/>
                        </a:solidFill>
                      </a:endParaRPr>
                    </a:p>
                  </a:txBody>
                  <a:tcPr/>
                </a:tc>
                <a:extLst>
                  <a:ext uri="{0D108BD9-81ED-4DB2-BD59-A6C34878D82A}">
                    <a16:rowId xmlns:a16="http://schemas.microsoft.com/office/drawing/2014/main" val="10005"/>
                  </a:ext>
                </a:extLst>
              </a:tr>
              <a:tr h="758704">
                <a:tc>
                  <a:txBody>
                    <a:bodyPr/>
                    <a:lstStyle/>
                    <a:p>
                      <a:r>
                        <a:rPr lang="en-IN" dirty="0"/>
                        <a:t>V</a:t>
                      </a:r>
                      <a:endParaRPr lang="en-IN" b="1" dirty="0">
                        <a:solidFill>
                          <a:srgbClr val="002060"/>
                        </a:solidFill>
                      </a:endParaRPr>
                    </a:p>
                  </a:txBody>
                  <a:tcPr/>
                </a:tc>
                <a:tc>
                  <a:txBody>
                    <a:bodyPr/>
                    <a:lstStyle/>
                    <a:p>
                      <a:r>
                        <a:rPr kumimoji="0" lang="en-IN" sz="1800" kern="1200" baseline="0" dirty="0"/>
                        <a:t>Chylomicrons and VLDL</a:t>
                      </a:r>
                      <a:endParaRPr lang="en-IN" b="1" dirty="0">
                        <a:solidFill>
                          <a:srgbClr val="002060"/>
                        </a:solidFill>
                      </a:endParaRPr>
                    </a:p>
                  </a:txBody>
                  <a:tcPr/>
                </a:tc>
                <a:tc>
                  <a:txBody>
                    <a:bodyPr/>
                    <a:lstStyle/>
                    <a:p>
                      <a:r>
                        <a:rPr kumimoji="0" lang="en-IN" sz="1800" kern="1200" baseline="0" dirty="0"/>
                        <a:t>TGs and</a:t>
                      </a:r>
                    </a:p>
                    <a:p>
                      <a:r>
                        <a:rPr kumimoji="0" lang="en-IN" sz="1800" kern="1200" baseline="0" dirty="0"/>
                        <a:t>cholesterol</a:t>
                      </a:r>
                      <a:endParaRPr lang="en-IN" b="1" dirty="0">
                        <a:solidFill>
                          <a:srgbClr val="002060"/>
                        </a:solidFill>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557CD05-1A93-40BF-BDF1-07CA5CA97E22}" type="slidenum">
              <a:rPr lang="en-US" smtClean="0"/>
              <a:pPr/>
              <a:t>12</a:t>
            </a:fld>
            <a:endParaRPr lang="en-US"/>
          </a:p>
        </p:txBody>
      </p:sp>
      <p:graphicFrame>
        <p:nvGraphicFramePr>
          <p:cNvPr id="7" name="Diagram 6"/>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8" descr="hbp_rubric_03a"/>
          <p:cNvPicPr>
            <a:picLocks noChangeAspect="1" noChangeArrowheads="1"/>
          </p:cNvPicPr>
          <p:nvPr/>
        </p:nvPicPr>
        <p:blipFill>
          <a:blip r:embed="rId7"/>
          <a:srcRect/>
          <a:stretch>
            <a:fillRect/>
          </a:stretch>
        </p:blipFill>
        <p:spPr bwMode="auto">
          <a:xfrm>
            <a:off x="1" y="0"/>
            <a:ext cx="1447800" cy="1600200"/>
          </a:xfrm>
          <a:prstGeom prst="ellipse">
            <a:avLst/>
          </a:prstGeom>
          <a:ln>
            <a:noFill/>
          </a:ln>
          <a:effectLst>
            <a:softEdge rad="112500"/>
          </a:effectLst>
        </p:spPr>
      </p:pic>
      <p:pic>
        <p:nvPicPr>
          <p:cNvPr id="9" name="Picture 2" descr="C:\Users\Dr.P.K.GUPTA\Desktop\eating.gif"/>
          <p:cNvPicPr>
            <a:picLocks noChangeAspect="1" noChangeArrowheads="1" noCrop="1"/>
          </p:cNvPicPr>
          <p:nvPr/>
        </p:nvPicPr>
        <p:blipFill>
          <a:blip r:embed="rId8" cstate="print"/>
          <a:srcRect/>
          <a:stretch>
            <a:fillRect/>
          </a:stretch>
        </p:blipFill>
        <p:spPr bwMode="auto">
          <a:xfrm>
            <a:off x="7848600" y="0"/>
            <a:ext cx="10668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Slide Number Placeholder 4"/>
          <p:cNvSpPr>
            <a:spLocks noGrp="1"/>
          </p:cNvSpPr>
          <p:nvPr>
            <p:ph type="sldNum" sz="quarter" idx="12"/>
          </p:nvPr>
        </p:nvSpPr>
        <p:spPr/>
        <p:txBody>
          <a:bodyPr/>
          <a:lstStyle/>
          <a:p>
            <a:fld id="{8557CD05-1A93-40BF-BDF1-07CA5CA97E22}" type="slidenum">
              <a:rPr lang="en-US" smtClean="0"/>
              <a:pPr/>
              <a:t>13</a:t>
            </a:fld>
            <a:endParaRPr lang="en-US"/>
          </a:p>
        </p:txBody>
      </p:sp>
      <p:graphicFrame>
        <p:nvGraphicFramePr>
          <p:cNvPr id="6" name="Table 5"/>
          <p:cNvGraphicFramePr>
            <a:graphicFrameLocks noGrp="1"/>
          </p:cNvGraphicFramePr>
          <p:nvPr/>
        </p:nvGraphicFramePr>
        <p:xfrm>
          <a:off x="0" y="146163"/>
          <a:ext cx="9144000" cy="6732411"/>
        </p:xfrm>
        <a:graphic>
          <a:graphicData uri="http://schemas.openxmlformats.org/drawingml/2006/table">
            <a:tbl>
              <a:tblPr firstRow="1" bandRow="1">
                <a:tableStyleId>{F5AB1C69-6EDB-4FF4-983F-18BD219EF322}</a:tableStyleId>
              </a:tblPr>
              <a:tblGrid>
                <a:gridCol w="1623205">
                  <a:extLst>
                    <a:ext uri="{9D8B030D-6E8A-4147-A177-3AD203B41FA5}">
                      <a16:colId xmlns:a16="http://schemas.microsoft.com/office/drawing/2014/main" val="20000"/>
                    </a:ext>
                  </a:extLst>
                </a:gridCol>
                <a:gridCol w="1805795">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674230">
                <a:tc>
                  <a:txBody>
                    <a:bodyPr/>
                    <a:lstStyle/>
                    <a:p>
                      <a:pPr algn="ctr">
                        <a:lnSpc>
                          <a:spcPct val="115000"/>
                        </a:lnSpc>
                        <a:spcAft>
                          <a:spcPts val="0"/>
                        </a:spcAft>
                      </a:pPr>
                      <a:r>
                        <a:rPr lang="en-US" sz="2000" dirty="0"/>
                        <a:t>Disorder</a:t>
                      </a:r>
                      <a:endParaRPr lang="en-IN" sz="2000" b="1" dirty="0">
                        <a:solidFill>
                          <a:schemeClr val="bg2"/>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2000" dirty="0"/>
                        <a:t>Genetic defect /Mechanism</a:t>
                      </a:r>
                      <a:endParaRPr lang="en-IN" sz="2000" b="1" dirty="0">
                        <a:solidFill>
                          <a:schemeClr val="bg2"/>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2000" dirty="0"/>
                        <a:t>inheritance</a:t>
                      </a:r>
                      <a:endParaRPr lang="en-IN" sz="2000" b="1" dirty="0">
                        <a:solidFill>
                          <a:schemeClr val="bg2"/>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2000" dirty="0"/>
                        <a:t>prevalence</a:t>
                      </a:r>
                      <a:endParaRPr lang="en-IN" sz="2000" b="1" dirty="0">
                        <a:solidFill>
                          <a:schemeClr val="bg2"/>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2000" dirty="0"/>
                        <a:t>Clinical features</a:t>
                      </a:r>
                      <a:endParaRPr lang="en-IN" sz="2000" b="1" dirty="0">
                        <a:solidFill>
                          <a:schemeClr val="bg2"/>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2715950">
                <a:tc>
                  <a:txBody>
                    <a:bodyPr/>
                    <a:lstStyle/>
                    <a:p>
                      <a:pPr algn="just">
                        <a:lnSpc>
                          <a:spcPct val="115000"/>
                        </a:lnSpc>
                        <a:spcAft>
                          <a:spcPts val="0"/>
                        </a:spcAft>
                      </a:pPr>
                      <a:r>
                        <a:rPr lang="en-US" sz="1400" b="1" dirty="0"/>
                        <a:t>Familial </a:t>
                      </a:r>
                      <a:r>
                        <a:rPr lang="en-US" sz="1400" b="1" dirty="0" err="1"/>
                        <a:t>hypercholestrolaemia</a:t>
                      </a:r>
                      <a:endParaRPr lang="en-IN" sz="1400" b="1" dirty="0">
                        <a:solidFill>
                          <a:srgbClr val="006600"/>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1400" b="1" dirty="0">
                          <a:solidFill>
                            <a:srgbClr val="FF0000"/>
                          </a:solidFill>
                        </a:rPr>
                        <a:t>LDL receptor defect , diminished LDL clearance</a:t>
                      </a:r>
                      <a:endParaRPr lang="en-IN" sz="1400" b="1" dirty="0">
                        <a:solidFill>
                          <a:srgbClr val="FF0000"/>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1400" b="1" dirty="0" err="1"/>
                        <a:t>Autosomal</a:t>
                      </a:r>
                      <a:r>
                        <a:rPr lang="en-US" sz="1400" b="1" dirty="0"/>
                        <a:t> dominant</a:t>
                      </a:r>
                      <a:endParaRPr lang="en-IN" sz="1400" b="1" dirty="0">
                        <a:solidFill>
                          <a:srgbClr val="006600"/>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1400" b="1" dirty="0" err="1"/>
                        <a:t>Heterozygotes</a:t>
                      </a:r>
                      <a:r>
                        <a:rPr lang="en-US" sz="1400" b="1" dirty="0"/>
                        <a:t>:</a:t>
                      </a:r>
                      <a:endParaRPr lang="en-IN" sz="1400" b="1" dirty="0"/>
                    </a:p>
                    <a:p>
                      <a:pPr algn="ctr">
                        <a:lnSpc>
                          <a:spcPct val="115000"/>
                        </a:lnSpc>
                        <a:spcAft>
                          <a:spcPts val="0"/>
                        </a:spcAft>
                      </a:pPr>
                      <a:r>
                        <a:rPr lang="en-US" sz="1400" b="1" dirty="0"/>
                        <a:t>1/500</a:t>
                      </a:r>
                      <a:endParaRPr lang="en-IN" sz="1400" b="1" dirty="0"/>
                    </a:p>
                    <a:p>
                      <a:pPr algn="just">
                        <a:lnSpc>
                          <a:spcPct val="115000"/>
                        </a:lnSpc>
                        <a:spcAft>
                          <a:spcPts val="0"/>
                        </a:spcAft>
                      </a:pPr>
                      <a:r>
                        <a:rPr lang="en-US" sz="1400" b="1" dirty="0"/>
                        <a:t>             </a:t>
                      </a:r>
                      <a:r>
                        <a:rPr lang="en-US" sz="1400" b="1" dirty="0" err="1"/>
                        <a:t>Homozygotes</a:t>
                      </a:r>
                      <a:r>
                        <a:rPr lang="en-US" sz="1400" b="1" dirty="0"/>
                        <a:t> :                     </a:t>
                      </a:r>
                    </a:p>
                    <a:p>
                      <a:pPr algn="just">
                        <a:lnSpc>
                          <a:spcPct val="115000"/>
                        </a:lnSpc>
                        <a:spcAft>
                          <a:spcPts val="0"/>
                        </a:spcAft>
                      </a:pPr>
                      <a:r>
                        <a:rPr lang="en-US" sz="1400" b="1" dirty="0"/>
                        <a:t>                    1/1million</a:t>
                      </a:r>
                      <a:endParaRPr lang="en-IN" sz="1400" b="1" dirty="0">
                        <a:solidFill>
                          <a:srgbClr val="006600"/>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1400" b="1" dirty="0">
                          <a:solidFill>
                            <a:srgbClr val="FF0000"/>
                          </a:solidFill>
                        </a:rPr>
                        <a:t>Tendon</a:t>
                      </a:r>
                      <a:endParaRPr lang="en-IN" sz="1400" b="1" dirty="0">
                        <a:solidFill>
                          <a:srgbClr val="FF0000"/>
                        </a:solidFill>
                      </a:endParaRPr>
                    </a:p>
                    <a:p>
                      <a:pPr algn="ctr">
                        <a:lnSpc>
                          <a:spcPct val="115000"/>
                        </a:lnSpc>
                        <a:spcAft>
                          <a:spcPts val="0"/>
                        </a:spcAft>
                      </a:pPr>
                      <a:r>
                        <a:rPr lang="en-US" sz="1400" b="1" dirty="0" err="1">
                          <a:solidFill>
                            <a:srgbClr val="FF0000"/>
                          </a:solidFill>
                        </a:rPr>
                        <a:t>xanthomas</a:t>
                      </a:r>
                      <a:r>
                        <a:rPr lang="en-US" sz="1400" b="1" dirty="0">
                          <a:solidFill>
                            <a:srgbClr val="FF0000"/>
                          </a:solidFill>
                        </a:rPr>
                        <a:t>,</a:t>
                      </a:r>
                      <a:endParaRPr lang="en-IN" sz="1400" b="1" dirty="0">
                        <a:solidFill>
                          <a:srgbClr val="FF0000"/>
                        </a:solidFill>
                      </a:endParaRPr>
                    </a:p>
                    <a:p>
                      <a:pPr algn="ctr">
                        <a:lnSpc>
                          <a:spcPct val="115000"/>
                        </a:lnSpc>
                        <a:spcAft>
                          <a:spcPts val="0"/>
                        </a:spcAft>
                      </a:pPr>
                      <a:r>
                        <a:rPr lang="en-US" sz="1400" b="1" dirty="0" err="1">
                          <a:solidFill>
                            <a:srgbClr val="FF0000"/>
                          </a:solidFill>
                        </a:rPr>
                        <a:t>arcus</a:t>
                      </a:r>
                      <a:r>
                        <a:rPr lang="en-US" sz="1400" b="1" dirty="0">
                          <a:solidFill>
                            <a:srgbClr val="FF0000"/>
                          </a:solidFill>
                        </a:rPr>
                        <a:t> </a:t>
                      </a:r>
                      <a:r>
                        <a:rPr lang="en-US" sz="1400" b="1" dirty="0" err="1">
                          <a:solidFill>
                            <a:srgbClr val="FF0000"/>
                          </a:solidFill>
                        </a:rPr>
                        <a:t>senilis</a:t>
                      </a:r>
                      <a:r>
                        <a:rPr lang="en-US" sz="1400" b="1" dirty="0">
                          <a:solidFill>
                            <a:srgbClr val="FF0000"/>
                          </a:solidFill>
                        </a:rPr>
                        <a:t>, </a:t>
                      </a:r>
                      <a:r>
                        <a:rPr lang="en-US" sz="1400" b="1" dirty="0" err="1">
                          <a:solidFill>
                            <a:srgbClr val="FF0000"/>
                          </a:solidFill>
                        </a:rPr>
                        <a:t>prematureCAD</a:t>
                      </a:r>
                      <a:endParaRPr lang="en-IN" sz="1400" b="1" dirty="0">
                        <a:solidFill>
                          <a:srgbClr val="FF0000"/>
                        </a:solidFill>
                      </a:endParaRPr>
                    </a:p>
                    <a:p>
                      <a:pPr algn="ctr">
                        <a:lnSpc>
                          <a:spcPct val="115000"/>
                        </a:lnSpc>
                        <a:spcAft>
                          <a:spcPts val="0"/>
                        </a:spcAft>
                      </a:pPr>
                      <a:r>
                        <a:rPr lang="en-US" sz="1400" b="1" dirty="0"/>
                        <a:t>(age 30-50)</a:t>
                      </a:r>
                      <a:endParaRPr lang="en-IN" sz="1400" b="1" dirty="0"/>
                    </a:p>
                    <a:p>
                      <a:pPr algn="just">
                        <a:lnSpc>
                          <a:spcPct val="115000"/>
                        </a:lnSpc>
                        <a:spcAft>
                          <a:spcPts val="0"/>
                        </a:spcAft>
                      </a:pPr>
                      <a:r>
                        <a:rPr lang="en-US" sz="1400" b="1" dirty="0"/>
                        <a:t>TC:250-500mg/dl</a:t>
                      </a:r>
                      <a:endParaRPr lang="en-IN" sz="1400" b="1" dirty="0"/>
                    </a:p>
                    <a:p>
                      <a:pPr algn="ctr">
                        <a:lnSpc>
                          <a:spcPct val="115000"/>
                        </a:lnSpc>
                        <a:spcAft>
                          <a:spcPts val="0"/>
                        </a:spcAft>
                      </a:pPr>
                      <a:r>
                        <a:rPr lang="en-US" sz="1400" b="1" dirty="0"/>
                        <a:t>planter &amp; tendon </a:t>
                      </a:r>
                      <a:r>
                        <a:rPr lang="en-US" sz="1400" b="1" dirty="0" err="1"/>
                        <a:t>xanthomas</a:t>
                      </a:r>
                      <a:r>
                        <a:rPr lang="en-US" sz="1400" b="1" dirty="0"/>
                        <a:t> &amp; premature CAD</a:t>
                      </a:r>
                      <a:endParaRPr lang="en-IN" sz="1400" b="1" dirty="0"/>
                    </a:p>
                    <a:p>
                      <a:pPr algn="ctr">
                        <a:lnSpc>
                          <a:spcPct val="115000"/>
                        </a:lnSpc>
                        <a:spcAft>
                          <a:spcPts val="0"/>
                        </a:spcAft>
                      </a:pPr>
                      <a:r>
                        <a:rPr lang="en-US" sz="1400" b="1" dirty="0"/>
                        <a:t>( before age 18.)</a:t>
                      </a:r>
                      <a:endParaRPr lang="en-IN" sz="1400" b="1" dirty="0">
                        <a:solidFill>
                          <a:srgbClr val="0066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987619">
                <a:tc>
                  <a:txBody>
                    <a:bodyPr/>
                    <a:lstStyle/>
                    <a:p>
                      <a:pPr algn="ctr">
                        <a:lnSpc>
                          <a:spcPct val="115000"/>
                        </a:lnSpc>
                        <a:spcAft>
                          <a:spcPts val="0"/>
                        </a:spcAft>
                      </a:pPr>
                      <a:r>
                        <a:rPr lang="en-US" sz="1400" b="1" dirty="0"/>
                        <a:t>Familial defective Apo B -100</a:t>
                      </a:r>
                      <a:endParaRPr lang="en-IN" sz="1400" b="1" dirty="0">
                        <a:solidFill>
                          <a:srgbClr val="C00000"/>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1400" b="1" dirty="0" err="1"/>
                        <a:t>ApoB</a:t>
                      </a:r>
                      <a:r>
                        <a:rPr lang="en-US" sz="1400" b="1" dirty="0"/>
                        <a:t>( LDL receptor binding region defect) </a:t>
                      </a:r>
                      <a:r>
                        <a:rPr lang="en-US" sz="1400" b="1" dirty="0">
                          <a:solidFill>
                            <a:srgbClr val="FF0000"/>
                          </a:solidFill>
                        </a:rPr>
                        <a:t>Diminished LDL clearance</a:t>
                      </a:r>
                      <a:endParaRPr lang="en-IN" sz="1400" b="1" dirty="0">
                        <a:solidFill>
                          <a:srgbClr val="FF0000"/>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1400" b="1" dirty="0"/>
                        <a:t>Dominant</a:t>
                      </a:r>
                      <a:endParaRPr lang="en-IN" sz="1400" b="1" dirty="0">
                        <a:solidFill>
                          <a:srgbClr val="C00000"/>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1400" b="1" dirty="0"/>
                        <a:t>1/700</a:t>
                      </a:r>
                      <a:endParaRPr lang="en-IN" sz="1400" b="1" dirty="0">
                        <a:solidFill>
                          <a:srgbClr val="C00000"/>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1400" b="1" dirty="0" err="1">
                          <a:solidFill>
                            <a:srgbClr val="FF0000"/>
                          </a:solidFill>
                        </a:rPr>
                        <a:t>Xanthomas</a:t>
                      </a:r>
                      <a:endParaRPr lang="en-IN" sz="1400" b="1" dirty="0">
                        <a:solidFill>
                          <a:srgbClr val="FF0000"/>
                        </a:solidFill>
                      </a:endParaRPr>
                    </a:p>
                    <a:p>
                      <a:pPr algn="ctr">
                        <a:lnSpc>
                          <a:spcPct val="115000"/>
                        </a:lnSpc>
                        <a:spcAft>
                          <a:spcPts val="0"/>
                        </a:spcAft>
                      </a:pPr>
                      <a:r>
                        <a:rPr lang="en-US" sz="1400" b="1" dirty="0" err="1">
                          <a:solidFill>
                            <a:srgbClr val="FF0000"/>
                          </a:solidFill>
                        </a:rPr>
                        <a:t>Arcus</a:t>
                      </a:r>
                      <a:r>
                        <a:rPr lang="en-US" sz="1400" b="1" dirty="0">
                          <a:solidFill>
                            <a:srgbClr val="FF0000"/>
                          </a:solidFill>
                        </a:rPr>
                        <a:t> </a:t>
                      </a:r>
                      <a:r>
                        <a:rPr lang="en-US" sz="1400" b="1" dirty="0" err="1">
                          <a:solidFill>
                            <a:srgbClr val="FF0000"/>
                          </a:solidFill>
                        </a:rPr>
                        <a:t>senillis</a:t>
                      </a:r>
                      <a:r>
                        <a:rPr lang="en-US" sz="1400" b="1" dirty="0">
                          <a:solidFill>
                            <a:srgbClr val="FF0000"/>
                          </a:solidFill>
                        </a:rPr>
                        <a:t>, premature CAD,</a:t>
                      </a:r>
                      <a:endParaRPr lang="en-IN" sz="1400" b="1" dirty="0">
                        <a:solidFill>
                          <a:srgbClr val="FF0000"/>
                        </a:solidFill>
                      </a:endParaRPr>
                    </a:p>
                    <a:p>
                      <a:pPr algn="ctr">
                        <a:lnSpc>
                          <a:spcPct val="115000"/>
                        </a:lnSpc>
                        <a:spcAft>
                          <a:spcPts val="0"/>
                        </a:spcAft>
                      </a:pPr>
                      <a:r>
                        <a:rPr lang="en-US" sz="1400" b="1" dirty="0"/>
                        <a:t>TC:250-500mg/dl</a:t>
                      </a:r>
                      <a:endParaRPr lang="en-IN" sz="1400" b="1" dirty="0">
                        <a:solidFill>
                          <a:srgbClr val="C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740714">
                <a:tc>
                  <a:txBody>
                    <a:bodyPr/>
                    <a:lstStyle/>
                    <a:p>
                      <a:pPr algn="just">
                        <a:lnSpc>
                          <a:spcPct val="115000"/>
                        </a:lnSpc>
                        <a:spcAft>
                          <a:spcPts val="0"/>
                        </a:spcAft>
                      </a:pPr>
                      <a:r>
                        <a:rPr lang="en-US" sz="1400" b="1" dirty="0"/>
                        <a:t>Polygenic hypercholesterolemia</a:t>
                      </a:r>
                      <a:endParaRPr lang="en-IN" sz="1400" b="1" dirty="0">
                        <a:solidFill>
                          <a:srgbClr val="006600"/>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1400" b="1" dirty="0"/>
                        <a:t>Unknown , possibly </a:t>
                      </a:r>
                      <a:r>
                        <a:rPr lang="en-US" sz="1400" b="1" dirty="0">
                          <a:solidFill>
                            <a:srgbClr val="FF0000"/>
                          </a:solidFill>
                        </a:rPr>
                        <a:t>multiple defects </a:t>
                      </a:r>
                      <a:r>
                        <a:rPr lang="en-US" sz="1400" b="1" dirty="0"/>
                        <a:t>&amp; Mechanism</a:t>
                      </a:r>
                      <a:endParaRPr lang="en-IN" sz="1400" b="1" dirty="0">
                        <a:solidFill>
                          <a:srgbClr val="006600"/>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1400" b="1" dirty="0"/>
                        <a:t>Variable</a:t>
                      </a:r>
                      <a:endParaRPr lang="en-IN" sz="1400" b="1" dirty="0">
                        <a:solidFill>
                          <a:srgbClr val="006600"/>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1400" b="1" dirty="0"/>
                        <a:t>common</a:t>
                      </a:r>
                      <a:endParaRPr lang="en-IN" sz="1400" b="1" dirty="0">
                        <a:solidFill>
                          <a:srgbClr val="006600"/>
                        </a:solidFill>
                        <a:latin typeface="+mn-lt"/>
                        <a:ea typeface="Times New Roman"/>
                        <a:cs typeface="Times New Roman"/>
                      </a:endParaRPr>
                    </a:p>
                  </a:txBody>
                  <a:tcPr marL="68580" marR="68580" marT="0" marB="0" anchor="ctr"/>
                </a:tc>
                <a:tc>
                  <a:txBody>
                    <a:bodyPr/>
                    <a:lstStyle/>
                    <a:p>
                      <a:pPr algn="just">
                        <a:lnSpc>
                          <a:spcPct val="115000"/>
                        </a:lnSpc>
                        <a:spcAft>
                          <a:spcPts val="0"/>
                        </a:spcAft>
                      </a:pPr>
                      <a:r>
                        <a:rPr lang="en-US" sz="1400" b="1" dirty="0">
                          <a:solidFill>
                            <a:srgbClr val="FF0000"/>
                          </a:solidFill>
                        </a:rPr>
                        <a:t>Premature CAD </a:t>
                      </a:r>
                      <a:endParaRPr lang="en-IN" sz="1400" b="1" dirty="0">
                        <a:solidFill>
                          <a:srgbClr val="FF0000"/>
                        </a:solidFill>
                      </a:endParaRPr>
                    </a:p>
                    <a:p>
                      <a:pPr algn="just">
                        <a:lnSpc>
                          <a:spcPct val="115000"/>
                        </a:lnSpc>
                        <a:spcAft>
                          <a:spcPts val="0"/>
                        </a:spcAft>
                      </a:pPr>
                      <a:r>
                        <a:rPr lang="en-US" sz="1400" b="1" dirty="0"/>
                        <a:t>TC:250-350mg/dl</a:t>
                      </a:r>
                      <a:endParaRPr lang="en-IN" sz="1400" b="1" dirty="0">
                        <a:solidFill>
                          <a:srgbClr val="0066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3"/>
                  </a:ext>
                </a:extLst>
              </a:tr>
              <a:tr h="1587088">
                <a:tc>
                  <a:txBody>
                    <a:bodyPr/>
                    <a:lstStyle/>
                    <a:p>
                      <a:pPr algn="just">
                        <a:lnSpc>
                          <a:spcPct val="115000"/>
                        </a:lnSpc>
                        <a:spcAft>
                          <a:spcPts val="0"/>
                        </a:spcAft>
                      </a:pPr>
                      <a:r>
                        <a:rPr lang="en-US" sz="1400" b="1" dirty="0"/>
                        <a:t>LPL deficiency</a:t>
                      </a:r>
                      <a:endParaRPr lang="en-IN" sz="1400" b="1" dirty="0">
                        <a:solidFill>
                          <a:srgbClr val="C00000"/>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1400" b="1" dirty="0"/>
                        <a:t>Endothelial LPL defect</a:t>
                      </a:r>
                      <a:endParaRPr lang="en-IN" sz="1400" b="1" dirty="0"/>
                    </a:p>
                    <a:p>
                      <a:pPr algn="ctr">
                        <a:lnSpc>
                          <a:spcPct val="115000"/>
                        </a:lnSpc>
                        <a:spcAft>
                          <a:spcPts val="0"/>
                        </a:spcAft>
                      </a:pPr>
                      <a:r>
                        <a:rPr lang="en-US" sz="1400" b="1" dirty="0">
                          <a:solidFill>
                            <a:srgbClr val="FF0000"/>
                          </a:solidFill>
                        </a:rPr>
                        <a:t>Diminished </a:t>
                      </a:r>
                      <a:r>
                        <a:rPr lang="en-US" sz="1400" b="1" dirty="0" err="1">
                          <a:solidFill>
                            <a:srgbClr val="FF0000"/>
                          </a:solidFill>
                        </a:rPr>
                        <a:t>chylomicron</a:t>
                      </a:r>
                      <a:r>
                        <a:rPr lang="en-US" sz="1400" b="1" dirty="0">
                          <a:solidFill>
                            <a:srgbClr val="FF0000"/>
                          </a:solidFill>
                        </a:rPr>
                        <a:t> clearance</a:t>
                      </a:r>
                      <a:endParaRPr lang="en-IN" sz="1400" b="1" dirty="0">
                        <a:solidFill>
                          <a:srgbClr val="FF0000"/>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1400" b="1" dirty="0"/>
                        <a:t>Recessive</a:t>
                      </a:r>
                      <a:endParaRPr lang="en-IN" sz="1400" b="1" dirty="0">
                        <a:solidFill>
                          <a:srgbClr val="C00000"/>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1400" b="1" dirty="0"/>
                        <a:t>Rare but present worldwide</a:t>
                      </a:r>
                      <a:endParaRPr lang="en-IN" sz="1400" b="1" dirty="0">
                        <a:solidFill>
                          <a:srgbClr val="C00000"/>
                        </a:solidFill>
                        <a:latin typeface="+mn-lt"/>
                        <a:ea typeface="Times New Roman"/>
                        <a:cs typeface="Times New Roman"/>
                      </a:endParaRPr>
                    </a:p>
                  </a:txBody>
                  <a:tcPr marL="68580" marR="68580" marT="0" marB="0" anchor="ctr"/>
                </a:tc>
                <a:tc>
                  <a:txBody>
                    <a:bodyPr/>
                    <a:lstStyle/>
                    <a:p>
                      <a:pPr algn="ctr">
                        <a:lnSpc>
                          <a:spcPct val="115000"/>
                        </a:lnSpc>
                        <a:spcAft>
                          <a:spcPts val="0"/>
                        </a:spcAft>
                      </a:pPr>
                      <a:r>
                        <a:rPr lang="en-US" sz="1400" b="1" dirty="0"/>
                        <a:t>Failure to thrive (in infants),</a:t>
                      </a:r>
                      <a:endParaRPr lang="en-IN" sz="1400" b="1" dirty="0"/>
                    </a:p>
                    <a:p>
                      <a:pPr algn="ctr">
                        <a:lnSpc>
                          <a:spcPct val="115000"/>
                        </a:lnSpc>
                        <a:spcAft>
                          <a:spcPts val="0"/>
                        </a:spcAft>
                      </a:pPr>
                      <a:r>
                        <a:rPr lang="en-US" sz="1400" b="1" dirty="0" err="1">
                          <a:solidFill>
                            <a:srgbClr val="FF0000"/>
                          </a:solidFill>
                        </a:rPr>
                        <a:t>Xanthomas</a:t>
                      </a:r>
                      <a:r>
                        <a:rPr lang="en-US" sz="1400" b="1" dirty="0">
                          <a:solidFill>
                            <a:srgbClr val="FF0000"/>
                          </a:solidFill>
                        </a:rPr>
                        <a:t> , </a:t>
                      </a:r>
                      <a:r>
                        <a:rPr lang="en-US" sz="1400" b="1" dirty="0" err="1">
                          <a:solidFill>
                            <a:srgbClr val="FF0000"/>
                          </a:solidFill>
                        </a:rPr>
                        <a:t>hepatosplenomegaly</a:t>
                      </a:r>
                      <a:r>
                        <a:rPr lang="en-US" sz="1400" b="1" dirty="0">
                          <a:solidFill>
                            <a:srgbClr val="FF0000"/>
                          </a:solidFill>
                        </a:rPr>
                        <a:t>,</a:t>
                      </a:r>
                      <a:endParaRPr lang="en-IN" sz="1400" b="1" dirty="0">
                        <a:solidFill>
                          <a:srgbClr val="FF0000"/>
                        </a:solidFill>
                      </a:endParaRPr>
                    </a:p>
                    <a:p>
                      <a:pPr algn="ctr">
                        <a:lnSpc>
                          <a:spcPct val="115000"/>
                        </a:lnSpc>
                        <a:spcAft>
                          <a:spcPts val="0"/>
                        </a:spcAft>
                      </a:pPr>
                      <a:r>
                        <a:rPr lang="en-US" sz="1400" b="1" dirty="0">
                          <a:solidFill>
                            <a:srgbClr val="FF0000"/>
                          </a:solidFill>
                        </a:rPr>
                        <a:t>Pancreatitis</a:t>
                      </a:r>
                      <a:r>
                        <a:rPr lang="en-US" sz="1400" b="1" dirty="0"/>
                        <a:t>,</a:t>
                      </a:r>
                      <a:endParaRPr lang="en-IN" sz="1400" b="1" dirty="0"/>
                    </a:p>
                    <a:p>
                      <a:pPr algn="ctr">
                        <a:lnSpc>
                          <a:spcPct val="115000"/>
                        </a:lnSpc>
                        <a:spcAft>
                          <a:spcPts val="0"/>
                        </a:spcAft>
                      </a:pPr>
                      <a:r>
                        <a:rPr lang="en-US" sz="1400" b="1" dirty="0"/>
                        <a:t>TG: &gt;750mg/dl</a:t>
                      </a:r>
                      <a:endParaRPr lang="en-IN" sz="1400" b="1" dirty="0">
                        <a:solidFill>
                          <a:srgbClr val="C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Footer Placeholder 3"/>
          <p:cNvSpPr>
            <a:spLocks noGrp="1"/>
          </p:cNvSpPr>
          <p:nvPr>
            <p:ph type="ftr" sz="quarter" idx="11"/>
          </p:nvPr>
        </p:nvSpPr>
        <p:spPr/>
        <p:txBody>
          <a:bodyPr/>
          <a:lstStyle/>
          <a:p>
            <a:r>
              <a:rPr lang="en-US"/>
              <a:t>C.A.D. -  Hridroga</a:t>
            </a:r>
          </a:p>
        </p:txBody>
      </p:sp>
      <p:sp>
        <p:nvSpPr>
          <p:cNvPr id="5" name="Slide Number Placeholder 4"/>
          <p:cNvSpPr>
            <a:spLocks noGrp="1"/>
          </p:cNvSpPr>
          <p:nvPr>
            <p:ph type="sldNum" sz="quarter" idx="12"/>
          </p:nvPr>
        </p:nvSpPr>
        <p:spPr/>
        <p:txBody>
          <a:bodyPr/>
          <a:lstStyle/>
          <a:p>
            <a:fld id="{8557CD05-1A93-40BF-BDF1-07CA5CA97E22}" type="slidenum">
              <a:rPr lang="en-US" smtClean="0"/>
              <a:pPr/>
              <a:t>14</a:t>
            </a:fld>
            <a:endParaRPr lang="en-US"/>
          </a:p>
        </p:txBody>
      </p:sp>
      <p:graphicFrame>
        <p:nvGraphicFramePr>
          <p:cNvPr id="6" name="Table 5"/>
          <p:cNvGraphicFramePr>
            <a:graphicFrameLocks noGrp="1"/>
          </p:cNvGraphicFramePr>
          <p:nvPr/>
        </p:nvGraphicFramePr>
        <p:xfrm>
          <a:off x="0" y="1"/>
          <a:ext cx="9144000" cy="6857999"/>
        </p:xfrm>
        <a:graphic>
          <a:graphicData uri="http://schemas.openxmlformats.org/drawingml/2006/table">
            <a:tbl>
              <a:tblPr firstRow="1" bandRow="1">
                <a:tableStyleId>{F5AB1C69-6EDB-4FF4-983F-18BD219EF322}</a:tableStyleId>
              </a:tblPr>
              <a:tblGrid>
                <a:gridCol w="1447800">
                  <a:extLst>
                    <a:ext uri="{9D8B030D-6E8A-4147-A177-3AD203B41FA5}">
                      <a16:colId xmlns:a16="http://schemas.microsoft.com/office/drawing/2014/main" val="20000"/>
                    </a:ext>
                  </a:extLst>
                </a:gridCol>
                <a:gridCol w="1634213">
                  <a:extLst>
                    <a:ext uri="{9D8B030D-6E8A-4147-A177-3AD203B41FA5}">
                      <a16:colId xmlns:a16="http://schemas.microsoft.com/office/drawing/2014/main" val="20001"/>
                    </a:ext>
                  </a:extLst>
                </a:gridCol>
                <a:gridCol w="1185187">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3733800">
                  <a:extLst>
                    <a:ext uri="{9D8B030D-6E8A-4147-A177-3AD203B41FA5}">
                      <a16:colId xmlns:a16="http://schemas.microsoft.com/office/drawing/2014/main" val="20004"/>
                    </a:ext>
                  </a:extLst>
                </a:gridCol>
              </a:tblGrid>
              <a:tr h="1196466">
                <a:tc>
                  <a:txBody>
                    <a:bodyPr/>
                    <a:lstStyle/>
                    <a:p>
                      <a:pPr algn="ctr">
                        <a:lnSpc>
                          <a:spcPct val="115000"/>
                        </a:lnSpc>
                        <a:spcAft>
                          <a:spcPts val="0"/>
                        </a:spcAft>
                      </a:pPr>
                      <a:r>
                        <a:rPr lang="en-US" sz="1400" dirty="0"/>
                        <a:t>Apo C-II deficiency</a:t>
                      </a:r>
                      <a:endParaRPr lang="en-IN" sz="1400" dirty="0">
                        <a:solidFill>
                          <a:srgbClr val="0066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dirty="0"/>
                        <a:t>Apo-C II</a:t>
                      </a:r>
                      <a:endParaRPr lang="en-IN" sz="1400" dirty="0"/>
                    </a:p>
                    <a:p>
                      <a:pPr algn="ctr">
                        <a:lnSpc>
                          <a:spcPct val="115000"/>
                        </a:lnSpc>
                        <a:spcAft>
                          <a:spcPts val="0"/>
                        </a:spcAft>
                      </a:pPr>
                      <a:r>
                        <a:rPr lang="en-US" sz="1400" dirty="0"/>
                        <a:t>( causing functional </a:t>
                      </a:r>
                      <a:r>
                        <a:rPr lang="en-US" sz="1400" dirty="0">
                          <a:solidFill>
                            <a:srgbClr val="FF0000"/>
                          </a:solidFill>
                        </a:rPr>
                        <a:t>LPL deficiency </a:t>
                      </a:r>
                      <a:r>
                        <a:rPr lang="en-US" sz="1400" dirty="0"/>
                        <a:t>)</a:t>
                      </a:r>
                      <a:endParaRPr lang="en-IN" sz="1400" dirty="0">
                        <a:solidFill>
                          <a:srgbClr val="0066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dirty="0"/>
                        <a:t>Recessive</a:t>
                      </a:r>
                      <a:endParaRPr lang="en-IN" sz="1400" dirty="0">
                        <a:solidFill>
                          <a:srgbClr val="0066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dirty="0"/>
                        <a:t>&lt;1/1 million</a:t>
                      </a:r>
                      <a:endParaRPr lang="en-IN" sz="1400" dirty="0">
                        <a:solidFill>
                          <a:srgbClr val="0066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dirty="0">
                          <a:solidFill>
                            <a:srgbClr val="FF0000"/>
                          </a:solidFill>
                        </a:rPr>
                        <a:t>Pancreatitis ( in some adults)</a:t>
                      </a:r>
                      <a:endParaRPr lang="en-IN" sz="1400" dirty="0">
                        <a:solidFill>
                          <a:srgbClr val="FF0000"/>
                        </a:solidFill>
                      </a:endParaRPr>
                    </a:p>
                    <a:p>
                      <a:pPr algn="ctr">
                        <a:lnSpc>
                          <a:spcPct val="115000"/>
                        </a:lnSpc>
                        <a:spcAft>
                          <a:spcPts val="0"/>
                        </a:spcAft>
                      </a:pPr>
                      <a:r>
                        <a:rPr lang="en-US" sz="1400" dirty="0">
                          <a:solidFill>
                            <a:srgbClr val="FF0000"/>
                          </a:solidFill>
                        </a:rPr>
                        <a:t>Metabolic Syndrome</a:t>
                      </a:r>
                      <a:endParaRPr lang="en-IN" sz="1400" dirty="0">
                        <a:solidFill>
                          <a:srgbClr val="FF0000"/>
                        </a:solidFill>
                      </a:endParaRPr>
                    </a:p>
                    <a:p>
                      <a:pPr algn="ctr">
                        <a:lnSpc>
                          <a:spcPct val="115000"/>
                        </a:lnSpc>
                        <a:spcAft>
                          <a:spcPts val="0"/>
                        </a:spcAft>
                      </a:pPr>
                      <a:r>
                        <a:rPr lang="en-US" sz="1400" dirty="0"/>
                        <a:t>( often present )</a:t>
                      </a:r>
                      <a:endParaRPr lang="en-IN" sz="1400" dirty="0"/>
                    </a:p>
                    <a:p>
                      <a:pPr algn="ctr">
                        <a:lnSpc>
                          <a:spcPct val="115000"/>
                        </a:lnSpc>
                        <a:spcAft>
                          <a:spcPts val="0"/>
                        </a:spcAft>
                      </a:pPr>
                      <a:r>
                        <a:rPr lang="en-US" sz="1400" dirty="0"/>
                        <a:t>TG : &gt;750mg/dl</a:t>
                      </a:r>
                      <a:endParaRPr lang="en-IN" sz="1400" dirty="0">
                        <a:solidFill>
                          <a:srgbClr val="006600"/>
                        </a:solidFill>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1700920">
                <a:tc>
                  <a:txBody>
                    <a:bodyPr/>
                    <a:lstStyle/>
                    <a:p>
                      <a:pPr algn="l">
                        <a:lnSpc>
                          <a:spcPct val="115000"/>
                        </a:lnSpc>
                        <a:spcAft>
                          <a:spcPts val="0"/>
                        </a:spcAft>
                      </a:pPr>
                      <a:r>
                        <a:rPr lang="en-US" sz="1400" b="1" dirty="0"/>
                        <a:t>Familial hypertriglyceridemia </a:t>
                      </a:r>
                      <a:endParaRPr lang="en-IN" sz="1400" b="1" dirty="0">
                        <a:solidFill>
                          <a:srgbClr val="C00000"/>
                        </a:solidFill>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1400" b="1" dirty="0"/>
                        <a:t>Unknown , possibly multiple defects &amp; mechanism</a:t>
                      </a:r>
                      <a:endParaRPr lang="en-IN" sz="1400" b="1" dirty="0">
                        <a:solidFill>
                          <a:srgbClr val="C00000"/>
                        </a:solidFill>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1400" b="1" dirty="0"/>
                        <a:t>Dominant</a:t>
                      </a:r>
                      <a:endParaRPr lang="en-IN" sz="1400" b="1" dirty="0">
                        <a:solidFill>
                          <a:srgbClr val="C00000"/>
                        </a:solidFill>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1400" b="1" dirty="0"/>
                        <a:t>1/100</a:t>
                      </a:r>
                      <a:endParaRPr lang="en-IN" sz="1400" b="1" dirty="0">
                        <a:solidFill>
                          <a:srgbClr val="C00000"/>
                        </a:solidFill>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1400" b="1" dirty="0" err="1"/>
                        <a:t>Usaully</a:t>
                      </a:r>
                      <a:r>
                        <a:rPr lang="en-US" sz="1400" b="1" dirty="0"/>
                        <a:t> no symptoms or findings, </a:t>
                      </a:r>
                    </a:p>
                    <a:p>
                      <a:pPr algn="l">
                        <a:lnSpc>
                          <a:spcPct val="115000"/>
                        </a:lnSpc>
                        <a:spcAft>
                          <a:spcPts val="0"/>
                        </a:spcAft>
                      </a:pPr>
                      <a:r>
                        <a:rPr lang="en-US" sz="1400" b="1" dirty="0" err="1"/>
                        <a:t>ocassionaly</a:t>
                      </a:r>
                      <a:r>
                        <a:rPr lang="en-US" sz="1400" b="1" dirty="0"/>
                        <a:t>, </a:t>
                      </a:r>
                      <a:r>
                        <a:rPr lang="en-US" sz="1400" b="1" dirty="0" err="1"/>
                        <a:t>hyperuricemia</a:t>
                      </a:r>
                      <a:r>
                        <a:rPr lang="en-US" sz="1400" b="1" dirty="0"/>
                        <a:t>, </a:t>
                      </a:r>
                    </a:p>
                    <a:p>
                      <a:pPr algn="l">
                        <a:lnSpc>
                          <a:spcPct val="115000"/>
                        </a:lnSpc>
                        <a:spcAft>
                          <a:spcPts val="0"/>
                        </a:spcAft>
                      </a:pPr>
                      <a:r>
                        <a:rPr lang="en-US" sz="1400" b="1" dirty="0">
                          <a:solidFill>
                            <a:srgbClr val="FF0000"/>
                          </a:solidFill>
                        </a:rPr>
                        <a:t>sometimes early atherosclerosis</a:t>
                      </a:r>
                      <a:endParaRPr lang="en-IN" sz="1400" b="1" dirty="0">
                        <a:solidFill>
                          <a:srgbClr val="FF0000"/>
                        </a:solidFill>
                      </a:endParaRPr>
                    </a:p>
                    <a:p>
                      <a:pPr algn="l">
                        <a:lnSpc>
                          <a:spcPct val="115000"/>
                        </a:lnSpc>
                        <a:spcAft>
                          <a:spcPts val="0"/>
                        </a:spcAft>
                      </a:pPr>
                      <a:r>
                        <a:rPr lang="en-US" sz="1400" b="1" dirty="0"/>
                        <a:t>TG : 200-500mg/dl,</a:t>
                      </a:r>
                      <a:endParaRPr lang="en-IN" sz="1400" b="1" dirty="0"/>
                    </a:p>
                    <a:p>
                      <a:pPr algn="l">
                        <a:lnSpc>
                          <a:spcPct val="115000"/>
                        </a:lnSpc>
                        <a:spcAft>
                          <a:spcPts val="0"/>
                        </a:spcAft>
                      </a:pPr>
                      <a:r>
                        <a:rPr lang="en-US" sz="1400" b="1" dirty="0"/>
                        <a:t>Possibly higher depending on diet &amp; alcohol use</a:t>
                      </a:r>
                      <a:endParaRPr lang="en-IN" sz="1400" b="1" dirty="0">
                        <a:solidFill>
                          <a:srgbClr val="C00000"/>
                        </a:solidFill>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1700920">
                <a:tc>
                  <a:txBody>
                    <a:bodyPr/>
                    <a:lstStyle/>
                    <a:p>
                      <a:pPr algn="l">
                        <a:lnSpc>
                          <a:spcPct val="115000"/>
                        </a:lnSpc>
                        <a:spcAft>
                          <a:spcPts val="0"/>
                        </a:spcAft>
                      </a:pPr>
                      <a:r>
                        <a:rPr lang="en-US" sz="1400" b="1" dirty="0"/>
                        <a:t>Familial combined hyper </a:t>
                      </a:r>
                      <a:r>
                        <a:rPr lang="en-US" sz="1400" b="1" dirty="0" err="1"/>
                        <a:t>lipidaemia</a:t>
                      </a:r>
                      <a:endParaRPr lang="en-IN" sz="1400" b="1" dirty="0">
                        <a:solidFill>
                          <a:srgbClr val="006600"/>
                        </a:solidFill>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1400" b="1" dirty="0"/>
                        <a:t>Unknown , possibly multiple defects &amp; mechanism</a:t>
                      </a:r>
                      <a:endParaRPr lang="en-IN" sz="1400" b="1" dirty="0">
                        <a:solidFill>
                          <a:srgbClr val="006600"/>
                        </a:solidFill>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1400" b="1" dirty="0"/>
                        <a:t>Dominant</a:t>
                      </a:r>
                      <a:endParaRPr lang="en-IN" sz="1400" b="1" dirty="0">
                        <a:solidFill>
                          <a:srgbClr val="006600"/>
                        </a:solidFill>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1400" b="1" dirty="0"/>
                        <a:t>1/50 to 1/100</a:t>
                      </a:r>
                      <a:endParaRPr lang="en-IN" sz="1400" b="1" dirty="0">
                        <a:solidFill>
                          <a:srgbClr val="006600"/>
                        </a:solidFill>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1400" b="1" dirty="0">
                          <a:solidFill>
                            <a:srgbClr val="FF0000"/>
                          </a:solidFill>
                        </a:rPr>
                        <a:t>Premature CAD responsible for 15% of MIs in people</a:t>
                      </a:r>
                      <a:endParaRPr lang="en-IN" sz="1400" b="1" dirty="0">
                        <a:solidFill>
                          <a:srgbClr val="FF0000"/>
                        </a:solidFill>
                      </a:endParaRPr>
                    </a:p>
                    <a:p>
                      <a:pPr algn="l">
                        <a:lnSpc>
                          <a:spcPct val="115000"/>
                        </a:lnSpc>
                        <a:spcAft>
                          <a:spcPts val="0"/>
                        </a:spcAft>
                      </a:pPr>
                      <a:r>
                        <a:rPr lang="en-US" sz="1400" b="1" dirty="0"/>
                        <a:t>&lt; 60yr of age</a:t>
                      </a:r>
                      <a:endParaRPr lang="en-IN" sz="1400" b="1" dirty="0"/>
                    </a:p>
                    <a:p>
                      <a:pPr algn="l">
                        <a:lnSpc>
                          <a:spcPct val="115000"/>
                        </a:lnSpc>
                        <a:spcAft>
                          <a:spcPts val="0"/>
                        </a:spcAft>
                      </a:pPr>
                      <a:r>
                        <a:rPr lang="en-US" sz="1400" b="1" dirty="0" err="1"/>
                        <a:t>ApoB</a:t>
                      </a:r>
                      <a:r>
                        <a:rPr lang="en-US" sz="1400" b="1" dirty="0"/>
                        <a:t> : Disproportionately elevated</a:t>
                      </a:r>
                      <a:endParaRPr lang="en-IN" sz="1400" b="1" dirty="0"/>
                    </a:p>
                    <a:p>
                      <a:pPr algn="l">
                        <a:lnSpc>
                          <a:spcPct val="115000"/>
                        </a:lnSpc>
                        <a:spcAft>
                          <a:spcPts val="0"/>
                        </a:spcAft>
                      </a:pPr>
                      <a:r>
                        <a:rPr lang="en-US" sz="1400" b="1" dirty="0"/>
                        <a:t>TG : 250-750mg/dl</a:t>
                      </a:r>
                      <a:endParaRPr lang="en-IN" sz="1400" b="1" dirty="0"/>
                    </a:p>
                    <a:p>
                      <a:pPr algn="l">
                        <a:lnSpc>
                          <a:spcPct val="115000"/>
                        </a:lnSpc>
                        <a:spcAft>
                          <a:spcPts val="0"/>
                        </a:spcAft>
                      </a:pPr>
                      <a:r>
                        <a:rPr lang="en-US" sz="1400" b="1" dirty="0"/>
                        <a:t>TC : 250-500mg/dl</a:t>
                      </a:r>
                      <a:endParaRPr lang="en-IN" sz="1400" b="1" dirty="0">
                        <a:solidFill>
                          <a:srgbClr val="006600"/>
                        </a:solidFill>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2259693">
                <a:tc>
                  <a:txBody>
                    <a:bodyPr/>
                    <a:lstStyle/>
                    <a:p>
                      <a:pPr algn="l">
                        <a:lnSpc>
                          <a:spcPct val="115000"/>
                        </a:lnSpc>
                        <a:spcAft>
                          <a:spcPts val="0"/>
                        </a:spcAft>
                      </a:pPr>
                      <a:r>
                        <a:rPr lang="en-US" sz="1400" b="1" dirty="0"/>
                        <a:t>Familial </a:t>
                      </a:r>
                      <a:r>
                        <a:rPr lang="en-US" sz="1400" b="1" dirty="0" err="1"/>
                        <a:t>Dysbeta</a:t>
                      </a:r>
                      <a:r>
                        <a:rPr lang="en-US" sz="1400" b="1" dirty="0"/>
                        <a:t> </a:t>
                      </a:r>
                      <a:r>
                        <a:rPr lang="en-US" sz="1400" b="1" dirty="0" err="1"/>
                        <a:t>lipoproteinaemia</a:t>
                      </a:r>
                      <a:endParaRPr lang="en-IN" sz="1400" b="1" dirty="0">
                        <a:solidFill>
                          <a:srgbClr val="C00000"/>
                        </a:solidFill>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1400" b="1" dirty="0"/>
                        <a:t>Apo E( usually </a:t>
                      </a:r>
                      <a:r>
                        <a:rPr lang="en-US" sz="1400" b="1" dirty="0" err="1"/>
                        <a:t>homozygotes</a:t>
                      </a:r>
                      <a:r>
                        <a:rPr lang="en-US" sz="1400" b="1" dirty="0"/>
                        <a:t>)</a:t>
                      </a:r>
                      <a:endParaRPr lang="en-IN" sz="1400" b="1" dirty="0"/>
                    </a:p>
                    <a:p>
                      <a:pPr algn="l">
                        <a:lnSpc>
                          <a:spcPct val="115000"/>
                        </a:lnSpc>
                        <a:spcAft>
                          <a:spcPts val="0"/>
                        </a:spcAft>
                      </a:pPr>
                      <a:r>
                        <a:rPr lang="en-US" sz="1400" b="1" dirty="0"/>
                        <a:t>Diminished </a:t>
                      </a:r>
                      <a:r>
                        <a:rPr lang="en-US" sz="1400" b="1" dirty="0" err="1"/>
                        <a:t>chylomicron</a:t>
                      </a:r>
                      <a:r>
                        <a:rPr lang="en-US" sz="1400" b="1" dirty="0"/>
                        <a:t> &amp; VLDL clearance</a:t>
                      </a:r>
                      <a:endParaRPr lang="en-IN" sz="1400" b="1" dirty="0">
                        <a:solidFill>
                          <a:srgbClr val="C00000"/>
                        </a:solidFill>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1400" b="1" dirty="0"/>
                        <a:t>Recessive</a:t>
                      </a:r>
                      <a:endParaRPr lang="en-IN" sz="1400" b="1" dirty="0"/>
                    </a:p>
                    <a:p>
                      <a:pPr algn="l">
                        <a:lnSpc>
                          <a:spcPct val="115000"/>
                        </a:lnSpc>
                        <a:spcAft>
                          <a:spcPts val="0"/>
                        </a:spcAft>
                      </a:pPr>
                      <a:r>
                        <a:rPr lang="en-US" sz="1400" b="1" dirty="0"/>
                        <a:t>( more common)</a:t>
                      </a:r>
                      <a:endParaRPr lang="en-IN" sz="1400" b="1" dirty="0"/>
                    </a:p>
                    <a:p>
                      <a:pPr algn="l">
                        <a:lnSpc>
                          <a:spcPct val="115000"/>
                        </a:lnSpc>
                        <a:spcAft>
                          <a:spcPts val="0"/>
                        </a:spcAft>
                      </a:pPr>
                      <a:r>
                        <a:rPr lang="en-US" sz="1400" b="1" dirty="0"/>
                        <a:t>Dominant</a:t>
                      </a:r>
                      <a:endParaRPr lang="en-IN" sz="1400" b="1" dirty="0"/>
                    </a:p>
                    <a:p>
                      <a:pPr algn="l">
                        <a:lnSpc>
                          <a:spcPct val="115000"/>
                        </a:lnSpc>
                        <a:spcAft>
                          <a:spcPts val="0"/>
                        </a:spcAft>
                      </a:pPr>
                      <a:r>
                        <a:rPr lang="en-US" sz="1400" b="1" dirty="0"/>
                        <a:t>( less common)</a:t>
                      </a:r>
                      <a:endParaRPr lang="en-IN" sz="1400" b="1" dirty="0">
                        <a:solidFill>
                          <a:srgbClr val="C00000"/>
                        </a:solidFill>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1400" b="1" dirty="0"/>
                        <a:t>1/5000</a:t>
                      </a:r>
                      <a:endParaRPr lang="en-IN" sz="1400" b="1" dirty="0"/>
                    </a:p>
                    <a:p>
                      <a:pPr algn="l">
                        <a:lnSpc>
                          <a:spcPct val="115000"/>
                        </a:lnSpc>
                        <a:spcAft>
                          <a:spcPts val="0"/>
                        </a:spcAft>
                      </a:pPr>
                      <a:r>
                        <a:rPr lang="en-US" sz="1400" b="1" dirty="0"/>
                        <a:t>Present worldwide</a:t>
                      </a:r>
                      <a:endParaRPr lang="en-IN" sz="1400" b="1" dirty="0">
                        <a:solidFill>
                          <a:srgbClr val="C00000"/>
                        </a:solidFill>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1400" b="1" dirty="0" err="1">
                          <a:solidFill>
                            <a:srgbClr val="FF0000"/>
                          </a:solidFill>
                        </a:rPr>
                        <a:t>Xanthomas</a:t>
                      </a:r>
                      <a:endParaRPr lang="en-IN" sz="1400" b="1" dirty="0">
                        <a:solidFill>
                          <a:srgbClr val="FF0000"/>
                        </a:solidFill>
                      </a:endParaRPr>
                    </a:p>
                    <a:p>
                      <a:pPr algn="l">
                        <a:lnSpc>
                          <a:spcPct val="115000"/>
                        </a:lnSpc>
                        <a:spcAft>
                          <a:spcPts val="0"/>
                        </a:spcAft>
                      </a:pPr>
                      <a:r>
                        <a:rPr lang="en-US" sz="1400" b="1" dirty="0"/>
                        <a:t>( especially palmer ),</a:t>
                      </a:r>
                      <a:endParaRPr lang="en-IN" sz="1400" b="1" dirty="0"/>
                    </a:p>
                    <a:p>
                      <a:pPr algn="l">
                        <a:lnSpc>
                          <a:spcPct val="115000"/>
                        </a:lnSpc>
                        <a:spcAft>
                          <a:spcPts val="0"/>
                        </a:spcAft>
                      </a:pPr>
                      <a:r>
                        <a:rPr lang="en-US" sz="1400" b="1" dirty="0"/>
                        <a:t>Yellow palmer creases, premature CAD,</a:t>
                      </a:r>
                      <a:endParaRPr lang="en-IN" sz="1400" b="1" dirty="0"/>
                    </a:p>
                    <a:p>
                      <a:pPr algn="l">
                        <a:lnSpc>
                          <a:spcPct val="115000"/>
                        </a:lnSpc>
                        <a:spcAft>
                          <a:spcPts val="0"/>
                        </a:spcAft>
                      </a:pPr>
                      <a:r>
                        <a:rPr lang="en-US" sz="1400" b="1" dirty="0"/>
                        <a:t>TG : 250-500mg/dl</a:t>
                      </a:r>
                      <a:endParaRPr lang="en-IN" sz="1400" b="1" dirty="0"/>
                    </a:p>
                    <a:p>
                      <a:pPr algn="l">
                        <a:lnSpc>
                          <a:spcPct val="115000"/>
                        </a:lnSpc>
                        <a:spcAft>
                          <a:spcPts val="0"/>
                        </a:spcAft>
                      </a:pPr>
                      <a:r>
                        <a:rPr lang="en-US" sz="1400" b="1" dirty="0"/>
                        <a:t>TC : 250-500mg/dl</a:t>
                      </a:r>
                      <a:endParaRPr lang="en-IN" sz="1400" b="1" dirty="0">
                        <a:solidFill>
                          <a:srgbClr val="C00000"/>
                        </a:solidFill>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8077199" cy="639762"/>
          </a:xfrm>
        </p:spPr>
        <p:txBody>
          <a:bodyPr>
            <a:noAutofit/>
          </a:bodyPr>
          <a:lstStyle/>
          <a:p>
            <a:pPr algn="ctr"/>
            <a:r>
              <a:rPr lang="en-IN" kern="0" dirty="0">
                <a:solidFill>
                  <a:srgbClr val="00B0F0"/>
                </a:solidFill>
                <a:latin typeface="Andalus" pitchFamily="18" charset="-78"/>
                <a:cs typeface="Andalus" pitchFamily="18" charset="-78"/>
              </a:rPr>
              <a:t>Secondary </a:t>
            </a:r>
            <a:r>
              <a:rPr lang="en-IN" kern="0" dirty="0" err="1">
                <a:solidFill>
                  <a:srgbClr val="00B0F0"/>
                </a:solidFill>
                <a:latin typeface="Andalus" pitchFamily="18" charset="-78"/>
                <a:cs typeface="Andalus" pitchFamily="18" charset="-78"/>
              </a:rPr>
              <a:t>Dyslipidemia</a:t>
            </a:r>
            <a:r>
              <a:rPr lang="en-IN" kern="0" dirty="0">
                <a:solidFill>
                  <a:srgbClr val="00B0F0"/>
                </a:solidFill>
                <a:latin typeface="Andalus" pitchFamily="18" charset="-78"/>
                <a:cs typeface="Andalus" pitchFamily="18" charset="-78"/>
              </a:rPr>
              <a:t> </a:t>
            </a:r>
            <a:br>
              <a:rPr lang="en-IN" kern="0" dirty="0">
                <a:solidFill>
                  <a:srgbClr val="00B0F0"/>
                </a:solidFill>
                <a:latin typeface="Andalus" pitchFamily="18" charset="-78"/>
                <a:cs typeface="Andalus" pitchFamily="18" charset="-78"/>
              </a:rPr>
            </a:br>
            <a:r>
              <a:rPr lang="en-IN" sz="2800" cap="none" dirty="0">
                <a:ln>
                  <a:noFill/>
                </a:ln>
                <a:solidFill>
                  <a:srgbClr val="FF0000"/>
                </a:solidFill>
                <a:effectLst/>
                <a:latin typeface="Algerian" pitchFamily="82" charset="0"/>
                <a:ea typeface="+mn-ea"/>
                <a:cs typeface="+mn-cs"/>
              </a:rPr>
              <a:t>(Diabetic, obesity etc)</a:t>
            </a:r>
            <a:endParaRPr lang="en-IN" cap="none" dirty="0">
              <a:ln>
                <a:noFill/>
              </a:ln>
              <a:solidFill>
                <a:srgbClr val="FF0000"/>
              </a:solidFill>
              <a:effectLst/>
              <a:latin typeface="Algerian" pitchFamily="82" charset="0"/>
            </a:endParaRPr>
          </a:p>
        </p:txBody>
      </p:sp>
      <p:sp>
        <p:nvSpPr>
          <p:cNvPr id="5" name="Slide Number Placeholder 4"/>
          <p:cNvSpPr>
            <a:spLocks noGrp="1"/>
          </p:cNvSpPr>
          <p:nvPr>
            <p:ph type="sldNum" sz="quarter" idx="12"/>
          </p:nvPr>
        </p:nvSpPr>
        <p:spPr/>
        <p:txBody>
          <a:bodyPr/>
          <a:lstStyle/>
          <a:p>
            <a:fld id="{8557CD05-1A93-40BF-BDF1-07CA5CA97E22}" type="slidenum">
              <a:rPr lang="en-US" smtClean="0"/>
              <a:pPr/>
              <a:t>15</a:t>
            </a:fld>
            <a:endParaRPr lang="en-US"/>
          </a:p>
        </p:txBody>
      </p:sp>
      <p:graphicFrame>
        <p:nvGraphicFramePr>
          <p:cNvPr id="6" name="Diagram 5"/>
          <p:cNvGraphicFramePr/>
          <p:nvPr/>
        </p:nvGraphicFramePr>
        <p:xfrm>
          <a:off x="357158" y="1371600"/>
          <a:ext cx="8786842"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t>
            </a:r>
            <a:r>
              <a:rPr lang="en-US" dirty="0">
                <a:solidFill>
                  <a:srgbClr val="0070C0"/>
                </a:solidFill>
                <a:latin typeface="Andalus" pitchFamily="18" charset="-78"/>
                <a:cs typeface="Andalus" pitchFamily="18" charset="-78"/>
              </a:rPr>
              <a:t>Secondary Causes of Lipoprotein Abnormalities</a:t>
            </a:r>
            <a:endParaRPr lang="en-IN" dirty="0"/>
          </a:p>
        </p:txBody>
      </p:sp>
      <p:graphicFrame>
        <p:nvGraphicFramePr>
          <p:cNvPr id="8" name="Content Placeholder 3"/>
          <p:cNvGraphicFramePr>
            <a:graphicFrameLocks noGrp="1"/>
          </p:cNvGraphicFramePr>
          <p:nvPr>
            <p:ph idx="1"/>
          </p:nvPr>
        </p:nvGraphicFramePr>
        <p:xfrm>
          <a:off x="428596" y="164305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3"/>
          <p:cNvSpPr>
            <a:spLocks noGrp="1"/>
          </p:cNvSpPr>
          <p:nvPr>
            <p:ph type="ftr" sz="quarter" idx="11"/>
          </p:nvPr>
        </p:nvSpPr>
        <p:spPr/>
        <p:txBody>
          <a:bodyPr/>
          <a:lstStyle/>
          <a:p>
            <a:r>
              <a:rPr lang="en-US" sz="1600" b="1" dirty="0" err="1">
                <a:solidFill>
                  <a:srgbClr val="00B0F0"/>
                </a:solidFill>
              </a:rPr>
              <a:t>Dyslipidemia-,Medoroga</a:t>
            </a:r>
            <a:endParaRPr lang="en-US" sz="1600" b="1" dirty="0">
              <a:solidFill>
                <a:srgbClr val="00B0F0"/>
              </a:solidFill>
            </a:endParaRPr>
          </a:p>
        </p:txBody>
      </p:sp>
      <p:sp>
        <p:nvSpPr>
          <p:cNvPr id="5" name="Slide Number Placeholder 4"/>
          <p:cNvSpPr>
            <a:spLocks noGrp="1"/>
          </p:cNvSpPr>
          <p:nvPr>
            <p:ph type="sldNum" sz="quarter" idx="12"/>
          </p:nvPr>
        </p:nvSpPr>
        <p:spPr/>
        <p:txBody>
          <a:bodyPr/>
          <a:lstStyle/>
          <a:p>
            <a:fld id="{8557CD05-1A93-40BF-BDF1-07CA5CA97E22}"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399" cy="563562"/>
          </a:xfrm>
        </p:spPr>
        <p:txBody>
          <a:bodyPr>
            <a:noAutofit/>
          </a:bodyPr>
          <a:lstStyle/>
          <a:p>
            <a:pPr algn="ctr"/>
            <a:r>
              <a:rPr lang="en-US" sz="3200" cap="none" dirty="0">
                <a:ln>
                  <a:noFill/>
                </a:ln>
                <a:solidFill>
                  <a:srgbClr val="FF0000"/>
                </a:solidFill>
                <a:effectLst>
                  <a:outerShdw blurRad="38100" dist="38100" dir="2700000" algn="tl">
                    <a:srgbClr val="000000">
                      <a:alpha val="43137"/>
                    </a:srgbClr>
                  </a:outerShdw>
                </a:effectLst>
                <a:latin typeface="Algerian" pitchFamily="82" charset="0"/>
                <a:cs typeface="Times New Roman" pitchFamily="18" charset="0"/>
              </a:rPr>
              <a:t>Classification of </a:t>
            </a:r>
            <a:r>
              <a:rPr lang="en-US" sz="3200" cap="none" dirty="0" err="1">
                <a:ln>
                  <a:noFill/>
                </a:ln>
                <a:solidFill>
                  <a:srgbClr val="FF0000"/>
                </a:solidFill>
                <a:effectLst>
                  <a:outerShdw blurRad="38100" dist="38100" dir="2700000" algn="tl">
                    <a:srgbClr val="000000">
                      <a:alpha val="43137"/>
                    </a:srgbClr>
                  </a:outerShdw>
                </a:effectLst>
                <a:latin typeface="Algerian" pitchFamily="82" charset="0"/>
                <a:cs typeface="Times New Roman" pitchFamily="18" charset="0"/>
              </a:rPr>
              <a:t>Dyslipidemia</a:t>
            </a:r>
            <a:endParaRPr lang="en-IN" sz="2400" dirty="0">
              <a:latin typeface="Algerian" pitchFamily="82" charset="0"/>
            </a:endParaRPr>
          </a:p>
        </p:txBody>
      </p:sp>
      <p:sp>
        <p:nvSpPr>
          <p:cNvPr id="3" name="Content Placeholder 2"/>
          <p:cNvSpPr>
            <a:spLocks noGrp="1"/>
          </p:cNvSpPr>
          <p:nvPr>
            <p:ph idx="1"/>
          </p:nvPr>
        </p:nvSpPr>
        <p:spPr>
          <a:xfrm>
            <a:off x="762000" y="990600"/>
            <a:ext cx="7924799" cy="5135563"/>
          </a:xfrm>
        </p:spPr>
        <p:txBody>
          <a:bodyPr>
            <a:normAutofit/>
          </a:bodyPr>
          <a:lstStyle/>
          <a:p>
            <a:pPr marL="0" indent="0" algn="just">
              <a:spcBef>
                <a:spcPts val="0"/>
              </a:spcBef>
              <a:buClrTx/>
              <a:buSzTx/>
            </a:pPr>
            <a:endParaRPr lang="en-IN" sz="2400" dirty="0">
              <a:latin typeface="Andalus" pitchFamily="18" charset="-78"/>
              <a:cs typeface="Andalus" pitchFamily="18" charset="-78"/>
            </a:endParaRPr>
          </a:p>
          <a:p>
            <a:endParaRPr lang="en-IN" dirty="0"/>
          </a:p>
        </p:txBody>
      </p:sp>
      <p:sp>
        <p:nvSpPr>
          <p:cNvPr id="5" name="Slide Number Placeholder 4"/>
          <p:cNvSpPr>
            <a:spLocks noGrp="1"/>
          </p:cNvSpPr>
          <p:nvPr>
            <p:ph type="sldNum" sz="quarter" idx="12"/>
          </p:nvPr>
        </p:nvSpPr>
        <p:spPr/>
        <p:txBody>
          <a:bodyPr/>
          <a:lstStyle/>
          <a:p>
            <a:fld id="{8557CD05-1A93-40BF-BDF1-07CA5CA97E22}" type="slidenum">
              <a:rPr lang="en-US" smtClean="0"/>
              <a:pPr/>
              <a:t>17</a:t>
            </a:fld>
            <a:endParaRPr lang="en-US"/>
          </a:p>
        </p:txBody>
      </p:sp>
      <p:sp>
        <p:nvSpPr>
          <p:cNvPr id="7" name="Rectangle 6"/>
          <p:cNvSpPr/>
          <p:nvPr/>
        </p:nvSpPr>
        <p:spPr>
          <a:xfrm>
            <a:off x="785786" y="1000108"/>
            <a:ext cx="8143932" cy="5262979"/>
          </a:xfrm>
          <a:prstGeom prst="rect">
            <a:avLst/>
          </a:prstGeom>
        </p:spPr>
        <p:txBody>
          <a:bodyPr wrap="square">
            <a:spAutoFit/>
          </a:bodyPr>
          <a:lstStyle/>
          <a:p>
            <a:pPr algn="just">
              <a:buFont typeface="Wingdings" pitchFamily="2" charset="2"/>
              <a:buChar char="q"/>
            </a:pPr>
            <a:r>
              <a:rPr lang="en-IN" sz="2400" dirty="0">
                <a:ln>
                  <a:solidFill>
                    <a:schemeClr val="tx2">
                      <a:lumMod val="50000"/>
                    </a:schemeClr>
                  </a:solidFill>
                </a:ln>
                <a:solidFill>
                  <a:schemeClr val="tx2">
                    <a:lumMod val="75000"/>
                  </a:schemeClr>
                </a:solidFill>
                <a:latin typeface="Andalus" pitchFamily="18" charset="-78"/>
                <a:cs typeface="Andalus" pitchFamily="18" charset="-78"/>
              </a:rPr>
              <a:t>Dyslipidaemia have been traditionally classified by </a:t>
            </a:r>
            <a:r>
              <a:rPr lang="en-IN" sz="2400" b="1" dirty="0">
                <a:ln>
                  <a:solidFill>
                    <a:schemeClr val="tx2">
                      <a:lumMod val="50000"/>
                    </a:schemeClr>
                  </a:solidFill>
                </a:ln>
                <a:solidFill>
                  <a:schemeClr val="tx2">
                    <a:lumMod val="75000"/>
                  </a:schemeClr>
                </a:solidFill>
                <a:latin typeface="Andalus" pitchFamily="18" charset="-78"/>
                <a:cs typeface="Andalus" pitchFamily="18" charset="-78"/>
              </a:rPr>
              <a:t>patterns of elevation in lipids and lipoproteins (Fredrickson phenotype).</a:t>
            </a:r>
          </a:p>
          <a:p>
            <a:pPr algn="just">
              <a:buFont typeface="Wingdings" pitchFamily="2" charset="2"/>
              <a:buChar char="q"/>
            </a:pPr>
            <a:endParaRPr lang="en-IN" sz="2400" dirty="0">
              <a:ln>
                <a:solidFill>
                  <a:schemeClr val="tx2">
                    <a:lumMod val="50000"/>
                  </a:schemeClr>
                </a:solidFill>
              </a:ln>
              <a:solidFill>
                <a:schemeClr val="tx2">
                  <a:lumMod val="75000"/>
                </a:schemeClr>
              </a:solidFill>
              <a:latin typeface="Andalus" pitchFamily="18" charset="-78"/>
              <a:cs typeface="Andalus" pitchFamily="18" charset="-78"/>
            </a:endParaRPr>
          </a:p>
          <a:p>
            <a:pPr algn="just">
              <a:buFont typeface="Wingdings" pitchFamily="2" charset="2"/>
              <a:buChar char="q"/>
            </a:pPr>
            <a:endParaRPr lang="en-IN" sz="2400" dirty="0">
              <a:ln>
                <a:solidFill>
                  <a:schemeClr val="tx2">
                    <a:lumMod val="50000"/>
                  </a:schemeClr>
                </a:solidFill>
              </a:ln>
              <a:solidFill>
                <a:schemeClr val="tx2">
                  <a:lumMod val="75000"/>
                </a:schemeClr>
              </a:solidFill>
              <a:latin typeface="Andalus" pitchFamily="18" charset="-78"/>
              <a:cs typeface="Andalus" pitchFamily="18" charset="-78"/>
            </a:endParaRPr>
          </a:p>
          <a:p>
            <a:pPr algn="just">
              <a:buFont typeface="Wingdings" pitchFamily="2" charset="2"/>
              <a:buChar char="q"/>
            </a:pPr>
            <a:r>
              <a:rPr lang="en-IN" sz="2400" dirty="0">
                <a:ln>
                  <a:solidFill>
                    <a:schemeClr val="tx2">
                      <a:lumMod val="50000"/>
                    </a:schemeClr>
                  </a:solidFill>
                </a:ln>
                <a:solidFill>
                  <a:schemeClr val="tx2">
                    <a:lumMod val="75000"/>
                  </a:schemeClr>
                </a:solidFill>
                <a:latin typeface="Andalus" pitchFamily="18" charset="-78"/>
                <a:cs typeface="Andalus" pitchFamily="18" charset="-78"/>
              </a:rPr>
              <a:t>Again Dyslipidaemia can be </a:t>
            </a:r>
            <a:r>
              <a:rPr lang="en-IN" sz="2400" b="1" dirty="0">
                <a:ln>
                  <a:solidFill>
                    <a:schemeClr val="tx2">
                      <a:lumMod val="50000"/>
                    </a:schemeClr>
                  </a:solidFill>
                </a:ln>
                <a:solidFill>
                  <a:schemeClr val="tx2">
                    <a:lumMod val="75000"/>
                  </a:schemeClr>
                </a:solidFill>
                <a:latin typeface="Andalus" pitchFamily="18" charset="-78"/>
                <a:cs typeface="Andalus" pitchFamily="18" charset="-78"/>
              </a:rPr>
              <a:t>classified as primary or secondary and characterizes by:</a:t>
            </a:r>
          </a:p>
          <a:p>
            <a:pPr algn="just">
              <a:buFont typeface="Wingdings" pitchFamily="2" charset="2"/>
              <a:buChar char="q"/>
            </a:pPr>
            <a:endParaRPr lang="en-IN" sz="2400" dirty="0">
              <a:ln>
                <a:solidFill>
                  <a:schemeClr val="tx2">
                    <a:lumMod val="50000"/>
                  </a:schemeClr>
                </a:solidFill>
              </a:ln>
              <a:solidFill>
                <a:schemeClr val="tx2">
                  <a:lumMod val="75000"/>
                </a:schemeClr>
              </a:solidFill>
              <a:latin typeface="Andalus" pitchFamily="18" charset="-78"/>
              <a:cs typeface="Andalus" pitchFamily="18" charset="-78"/>
            </a:endParaRPr>
          </a:p>
          <a:p>
            <a:pPr algn="just">
              <a:buFont typeface="Wingdings" pitchFamily="2" charset="2"/>
              <a:buChar char="§"/>
            </a:pPr>
            <a:r>
              <a:rPr lang="en-IN" sz="2400" dirty="0">
                <a:ln>
                  <a:solidFill>
                    <a:schemeClr val="tx2">
                      <a:lumMod val="50000"/>
                    </a:schemeClr>
                  </a:solidFill>
                </a:ln>
                <a:solidFill>
                  <a:schemeClr val="tx2">
                    <a:lumMod val="75000"/>
                  </a:schemeClr>
                </a:solidFill>
                <a:latin typeface="Andalus" pitchFamily="18" charset="-78"/>
                <a:cs typeface="Andalus" pitchFamily="18" charset="-78"/>
              </a:rPr>
              <a:t>Increases in cholesterol only (pure or isolated hypercholesterolemia)</a:t>
            </a:r>
          </a:p>
          <a:p>
            <a:pPr algn="just">
              <a:buFont typeface="Wingdings" pitchFamily="2" charset="2"/>
              <a:buChar char="§"/>
            </a:pPr>
            <a:endParaRPr lang="en-IN" sz="2400" dirty="0">
              <a:ln>
                <a:solidFill>
                  <a:schemeClr val="tx2">
                    <a:lumMod val="50000"/>
                  </a:schemeClr>
                </a:solidFill>
              </a:ln>
              <a:solidFill>
                <a:schemeClr val="tx2">
                  <a:lumMod val="75000"/>
                </a:schemeClr>
              </a:solidFill>
              <a:latin typeface="Andalus" pitchFamily="18" charset="-78"/>
              <a:cs typeface="Andalus" pitchFamily="18" charset="-78"/>
            </a:endParaRPr>
          </a:p>
          <a:p>
            <a:pPr algn="just">
              <a:buFont typeface="Wingdings" pitchFamily="2" charset="2"/>
              <a:buChar char="§"/>
            </a:pPr>
            <a:r>
              <a:rPr lang="en-IN" sz="2400" dirty="0">
                <a:ln>
                  <a:solidFill>
                    <a:schemeClr val="tx2">
                      <a:lumMod val="50000"/>
                    </a:schemeClr>
                  </a:solidFill>
                </a:ln>
                <a:solidFill>
                  <a:schemeClr val="tx2">
                    <a:lumMod val="75000"/>
                  </a:schemeClr>
                </a:solidFill>
                <a:latin typeface="Andalus" pitchFamily="18" charset="-78"/>
                <a:cs typeface="Andalus" pitchFamily="18" charset="-78"/>
              </a:rPr>
              <a:t>Increases in TGs only (pure or isolated hypertriglyceridemia)</a:t>
            </a:r>
          </a:p>
          <a:p>
            <a:pPr algn="just">
              <a:buFont typeface="Wingdings" pitchFamily="2" charset="2"/>
              <a:buChar char="§"/>
            </a:pPr>
            <a:endParaRPr lang="en-IN" sz="2400" dirty="0">
              <a:ln>
                <a:solidFill>
                  <a:schemeClr val="tx2">
                    <a:lumMod val="50000"/>
                  </a:schemeClr>
                </a:solidFill>
              </a:ln>
              <a:solidFill>
                <a:schemeClr val="tx2">
                  <a:lumMod val="75000"/>
                </a:schemeClr>
              </a:solidFill>
              <a:latin typeface="Andalus" pitchFamily="18" charset="-78"/>
              <a:cs typeface="Andalus" pitchFamily="18" charset="-78"/>
            </a:endParaRPr>
          </a:p>
          <a:p>
            <a:pPr algn="just">
              <a:buFont typeface="Wingdings" pitchFamily="2" charset="2"/>
              <a:buChar char="§"/>
            </a:pPr>
            <a:r>
              <a:rPr lang="en-IN" sz="2400" dirty="0">
                <a:ln>
                  <a:solidFill>
                    <a:schemeClr val="tx2">
                      <a:lumMod val="50000"/>
                    </a:schemeClr>
                  </a:solidFill>
                </a:ln>
                <a:solidFill>
                  <a:schemeClr val="tx2">
                    <a:lumMod val="75000"/>
                  </a:schemeClr>
                </a:solidFill>
                <a:latin typeface="Andalus" pitchFamily="18" charset="-78"/>
                <a:cs typeface="Andalus" pitchFamily="18" charset="-78"/>
              </a:rPr>
              <a:t>Increases in both cholesterol and TGs(mixed or combined Hyperlipidaemia)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spcBef>
                <a:spcPts val="0"/>
              </a:spcBef>
            </a:pPr>
            <a:r>
              <a:rPr lang="en-IN" sz="3200" dirty="0">
                <a:solidFill>
                  <a:srgbClr val="FF0000"/>
                </a:solidFill>
                <a:effectLst>
                  <a:outerShdw blurRad="38100" dist="38100" dir="2700000" algn="tl">
                    <a:srgbClr val="000000">
                      <a:alpha val="43137"/>
                    </a:srgbClr>
                  </a:outerShdw>
                </a:effectLst>
                <a:latin typeface="Algerian" pitchFamily="82" charset="0"/>
                <a:cs typeface="Times New Roman" pitchFamily="18" charset="0"/>
              </a:rPr>
              <a:t>Sign and Symptom</a:t>
            </a:r>
            <a:br>
              <a:rPr lang="en-IN" sz="3200" dirty="0">
                <a:solidFill>
                  <a:srgbClr val="FF0000"/>
                </a:solidFill>
                <a:effectLst>
                  <a:outerShdw blurRad="38100" dist="38100" dir="2700000" algn="tl">
                    <a:srgbClr val="000000">
                      <a:alpha val="43137"/>
                    </a:srgbClr>
                  </a:outerShdw>
                </a:effectLst>
                <a:latin typeface="Algerian" pitchFamily="82" charset="0"/>
                <a:cs typeface="Times New Roman" pitchFamily="18" charset="0"/>
              </a:rPr>
            </a:br>
            <a:endParaRPr lang="en-IN" sz="3200" dirty="0">
              <a:solidFill>
                <a:srgbClr val="FF0000"/>
              </a:solidFill>
              <a:effectLst>
                <a:outerShdw blurRad="38100" dist="38100" dir="2700000" algn="tl">
                  <a:srgbClr val="000000">
                    <a:alpha val="43137"/>
                  </a:srgbClr>
                </a:outerShdw>
              </a:effectLst>
              <a:latin typeface="Algerian" pitchFamily="82" charset="0"/>
              <a:cs typeface="Times New Roman" pitchFamily="18" charset="0"/>
            </a:endParaRPr>
          </a:p>
        </p:txBody>
      </p:sp>
      <p:sp>
        <p:nvSpPr>
          <p:cNvPr id="7" name="Content Placeholder 6"/>
          <p:cNvSpPr>
            <a:spLocks noGrp="1"/>
          </p:cNvSpPr>
          <p:nvPr>
            <p:ph idx="1"/>
          </p:nvPr>
        </p:nvSpPr>
        <p:spPr>
          <a:prstGeom prst="smileyFace">
            <a:avLst/>
          </a:prstGeom>
          <a:gradFill>
            <a:gsLst>
              <a:gs pos="0">
                <a:srgbClr val="5E9EFF"/>
              </a:gs>
              <a:gs pos="39999">
                <a:srgbClr val="85C2FF"/>
              </a:gs>
              <a:gs pos="70000">
                <a:srgbClr val="C4D6EB"/>
              </a:gs>
              <a:gs pos="100000">
                <a:srgbClr val="FFEBFA"/>
              </a:gs>
            </a:gsLst>
            <a:lin ang="5400000" scaled="0"/>
          </a:gradFill>
          <a:ln w="25400" cap="flat" cmpd="sng" algn="ctr">
            <a:solidFill>
              <a:srgbClr val="D092A7">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FF0000"/>
              </a:buClr>
              <a:buSzPct val="100000"/>
              <a:buFontTx/>
              <a:buNone/>
              <a:tabLst/>
              <a:defRPr/>
            </a:pPr>
            <a:r>
              <a:rPr kumimoji="0" lang="en-IN" sz="1800" b="0" i="0" u="none" strike="noStrike" kern="0" cap="none" spc="0" normalizeH="0" baseline="0" noProof="0" dirty="0">
                <a:ln>
                  <a:solidFill>
                    <a:sysClr val="windowText" lastClr="000000"/>
                  </a:solidFill>
                </a:ln>
                <a:solidFill>
                  <a:srgbClr val="444D26">
                    <a:lumMod val="50000"/>
                  </a:srgbClr>
                </a:solidFill>
                <a:effectLst>
                  <a:glow rad="228600">
                    <a:srgbClr val="D092A7">
                      <a:satMod val="175000"/>
                      <a:alpha val="40000"/>
                    </a:srgbClr>
                  </a:glow>
                </a:effectLst>
                <a:uLnTx/>
                <a:uFillTx/>
                <a:latin typeface="Lucida Calligraphy" pitchFamily="66" charset="0"/>
                <a:ea typeface="+mn-ea"/>
                <a:cs typeface="+mn-cs"/>
              </a:rPr>
              <a:t>    </a:t>
            </a:r>
          </a:p>
          <a:p>
            <a:pPr marL="0" marR="0" lvl="0" indent="0" algn="ctr" defTabSz="914400" eaLnBrk="1" fontAlgn="auto" latinLnBrk="0" hangingPunct="1">
              <a:lnSpc>
                <a:spcPct val="150000"/>
              </a:lnSpc>
              <a:spcBef>
                <a:spcPts val="0"/>
              </a:spcBef>
              <a:spcAft>
                <a:spcPts val="0"/>
              </a:spcAft>
              <a:buClr>
                <a:srgbClr val="FF0000"/>
              </a:buClr>
              <a:buSzPct val="100000"/>
              <a:buFontTx/>
              <a:buNone/>
              <a:tabLst/>
              <a:defRPr/>
            </a:pPr>
            <a:r>
              <a:rPr kumimoji="0" lang="en-IN" sz="1800" b="0" i="0" u="none" strike="noStrike" kern="0" cap="none" spc="0" normalizeH="0" baseline="0" noProof="0" dirty="0">
                <a:ln>
                  <a:solidFill>
                    <a:sysClr val="windowText" lastClr="000000"/>
                  </a:solidFill>
                </a:ln>
                <a:solidFill>
                  <a:srgbClr val="FF0000"/>
                </a:solidFill>
                <a:effectLst>
                  <a:glow rad="228600">
                    <a:srgbClr val="D092A7">
                      <a:satMod val="175000"/>
                      <a:alpha val="40000"/>
                    </a:srgbClr>
                  </a:glow>
                </a:effectLst>
                <a:uLnTx/>
                <a:uFillTx/>
                <a:latin typeface="Lucida Calligraphy" pitchFamily="66" charset="0"/>
                <a:ea typeface="+mn-ea"/>
                <a:cs typeface="+mn-cs"/>
              </a:rPr>
              <a:t>Usually asymptomatic but often </a:t>
            </a:r>
          </a:p>
          <a:p>
            <a:pPr marL="0" marR="0" lvl="0" indent="0" algn="ctr" defTabSz="914400" eaLnBrk="1" fontAlgn="auto" latinLnBrk="0" hangingPunct="1">
              <a:lnSpc>
                <a:spcPct val="150000"/>
              </a:lnSpc>
              <a:spcBef>
                <a:spcPts val="0"/>
              </a:spcBef>
              <a:spcAft>
                <a:spcPts val="0"/>
              </a:spcAft>
              <a:buClr>
                <a:srgbClr val="FF0000"/>
              </a:buClr>
              <a:buSzPct val="100000"/>
              <a:buFontTx/>
              <a:buNone/>
              <a:tabLst/>
              <a:defRPr/>
            </a:pPr>
            <a:r>
              <a:rPr kumimoji="0" lang="en-IN" sz="1800" b="0" i="0" u="none" strike="noStrike" kern="0" cap="none" spc="0" normalizeH="0" baseline="0" noProof="0" dirty="0">
                <a:ln>
                  <a:solidFill>
                    <a:sysClr val="windowText" lastClr="000000"/>
                  </a:solidFill>
                </a:ln>
                <a:solidFill>
                  <a:srgbClr val="FF0000"/>
                </a:solidFill>
                <a:effectLst>
                  <a:glow rad="228600">
                    <a:srgbClr val="D092A7">
                      <a:satMod val="175000"/>
                      <a:alpha val="40000"/>
                    </a:srgbClr>
                  </a:glow>
                </a:effectLst>
                <a:uLnTx/>
                <a:uFillTx/>
                <a:latin typeface="Lucida Calligraphy" pitchFamily="66" charset="0"/>
                <a:ea typeface="+mn-ea"/>
                <a:cs typeface="+mn-cs"/>
              </a:rPr>
              <a:t>  lead  to atherosclerotic  vascular  disease.</a:t>
            </a:r>
          </a:p>
        </p:txBody>
      </p:sp>
      <p:sp>
        <p:nvSpPr>
          <p:cNvPr id="5" name="Slide Number Placeholder 4"/>
          <p:cNvSpPr>
            <a:spLocks noGrp="1"/>
          </p:cNvSpPr>
          <p:nvPr>
            <p:ph type="sldNum" sz="quarter" idx="12"/>
          </p:nvPr>
        </p:nvSpPr>
        <p:spPr/>
        <p:txBody>
          <a:bodyPr/>
          <a:lstStyle/>
          <a:p>
            <a:fld id="{8557CD05-1A93-40BF-BDF1-07CA5CA97E2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38800"/>
            <a:ext cx="2085988" cy="304800"/>
          </a:xfrm>
          <a:ln>
            <a:solidFill>
              <a:srgbClr val="00B050"/>
            </a:solidFill>
          </a:ln>
        </p:spPr>
        <p:txBody>
          <a:bodyPr>
            <a:noAutofit/>
          </a:bodyPr>
          <a:lstStyle/>
          <a:p>
            <a:pPr algn="ctr"/>
            <a:r>
              <a:rPr lang="en-IN" sz="1600" cap="none" dirty="0">
                <a:ln>
                  <a:noFill/>
                </a:ln>
                <a:solidFill>
                  <a:srgbClr val="002060"/>
                </a:solidFill>
                <a:effectLst/>
                <a:latin typeface="+mn-lt"/>
              </a:rPr>
              <a:t>Planar </a:t>
            </a:r>
            <a:r>
              <a:rPr lang="en-IN" sz="1600" cap="none" dirty="0" err="1">
                <a:ln>
                  <a:noFill/>
                </a:ln>
                <a:solidFill>
                  <a:srgbClr val="002060"/>
                </a:solidFill>
                <a:effectLst/>
                <a:latin typeface="+mn-lt"/>
              </a:rPr>
              <a:t>xanthoma</a:t>
            </a:r>
            <a:r>
              <a:rPr lang="en-IN" sz="1600" cap="none" dirty="0">
                <a:ln>
                  <a:noFill/>
                </a:ln>
                <a:solidFill>
                  <a:srgbClr val="002060"/>
                </a:solidFill>
                <a:effectLst/>
                <a:latin typeface="+mn-lt"/>
              </a:rPr>
              <a:t>:</a:t>
            </a:r>
          </a:p>
        </p:txBody>
      </p:sp>
      <p:pic>
        <p:nvPicPr>
          <p:cNvPr id="1026" name="Picture 2"/>
          <p:cNvPicPr>
            <a:picLocks noGrp="1" noChangeAspect="1" noChangeArrowheads="1"/>
          </p:cNvPicPr>
          <p:nvPr>
            <p:ph idx="1"/>
          </p:nvPr>
        </p:nvPicPr>
        <p:blipFill>
          <a:blip r:embed="rId2"/>
          <a:srcRect/>
          <a:stretch>
            <a:fillRect/>
          </a:stretch>
        </p:blipFill>
        <p:spPr bwMode="auto">
          <a:xfrm>
            <a:off x="304800" y="3200400"/>
            <a:ext cx="1883524" cy="2309826"/>
          </a:xfrm>
          <a:prstGeom prst="rect">
            <a:avLst/>
          </a:prstGeom>
          <a:ln w="88900" cap="sq" cmpd="thickThin">
            <a:solidFill>
              <a:srgbClr val="00B050"/>
            </a:solidFill>
            <a:prstDash val="solid"/>
            <a:miter lim="800000"/>
          </a:ln>
          <a:effectLst>
            <a:innerShdw blurRad="76200">
              <a:srgbClr val="000000"/>
            </a:innerShdw>
          </a:effectLst>
        </p:spPr>
      </p:pic>
      <p:pic>
        <p:nvPicPr>
          <p:cNvPr id="4" name="Picture 2"/>
          <p:cNvPicPr>
            <a:picLocks noChangeAspect="1" noChangeArrowheads="1"/>
          </p:cNvPicPr>
          <p:nvPr/>
        </p:nvPicPr>
        <p:blipFill>
          <a:blip r:embed="rId3"/>
          <a:stretch>
            <a:fillRect/>
          </a:stretch>
        </p:blipFill>
        <p:spPr bwMode="auto">
          <a:xfrm>
            <a:off x="357158" y="857232"/>
            <a:ext cx="1857388" cy="2038368"/>
          </a:xfrm>
          <a:prstGeom prst="rect">
            <a:avLst/>
          </a:prstGeom>
          <a:ln w="88900" cap="sq" cmpd="thickThin">
            <a:solidFill>
              <a:srgbClr val="00B050"/>
            </a:solidFill>
            <a:prstDash val="solid"/>
            <a:miter lim="800000"/>
          </a:ln>
          <a:effectLst>
            <a:innerShdw blurRad="76200">
              <a:srgbClr val="000000"/>
            </a:innerShdw>
          </a:effectLst>
        </p:spPr>
      </p:pic>
      <p:pic>
        <p:nvPicPr>
          <p:cNvPr id="5" name="Picture 2"/>
          <p:cNvPicPr>
            <a:picLocks noChangeAspect="1" noChangeArrowheads="1"/>
          </p:cNvPicPr>
          <p:nvPr/>
        </p:nvPicPr>
        <p:blipFill>
          <a:blip r:embed="rId4"/>
          <a:stretch>
            <a:fillRect/>
          </a:stretch>
        </p:blipFill>
        <p:spPr bwMode="auto">
          <a:xfrm>
            <a:off x="2500298" y="1200136"/>
            <a:ext cx="1971675" cy="2000264"/>
          </a:xfrm>
          <a:prstGeom prst="rect">
            <a:avLst/>
          </a:prstGeom>
          <a:ln w="88900" cap="sq" cmpd="thickThin">
            <a:solidFill>
              <a:srgbClr val="00B050"/>
            </a:solidFill>
            <a:prstDash val="solid"/>
            <a:miter lim="800000"/>
          </a:ln>
          <a:effectLst>
            <a:innerShdw blurRad="76200">
              <a:srgbClr val="000000"/>
            </a:innerShdw>
          </a:effectLst>
        </p:spPr>
      </p:pic>
      <p:pic>
        <p:nvPicPr>
          <p:cNvPr id="6" name="Picture 2"/>
          <p:cNvPicPr>
            <a:picLocks noChangeAspect="1" noChangeArrowheads="1"/>
          </p:cNvPicPr>
          <p:nvPr/>
        </p:nvPicPr>
        <p:blipFill>
          <a:blip r:embed="rId5"/>
          <a:stretch>
            <a:fillRect/>
          </a:stretch>
        </p:blipFill>
        <p:spPr bwMode="auto">
          <a:xfrm>
            <a:off x="2590800" y="3429000"/>
            <a:ext cx="1971675" cy="2214578"/>
          </a:xfrm>
          <a:prstGeom prst="rect">
            <a:avLst/>
          </a:prstGeom>
          <a:ln w="88900" cap="sq" cmpd="thickThin">
            <a:solidFill>
              <a:srgbClr val="00B050"/>
            </a:solidFill>
            <a:prstDash val="solid"/>
            <a:miter lim="800000"/>
          </a:ln>
          <a:effectLst>
            <a:innerShdw blurRad="76200">
              <a:srgbClr val="000000"/>
            </a:innerShdw>
          </a:effectLst>
        </p:spPr>
      </p:pic>
      <p:sp>
        <p:nvSpPr>
          <p:cNvPr id="7" name="Title 1"/>
          <p:cNvSpPr txBox="1">
            <a:spLocks/>
          </p:cNvSpPr>
          <p:nvPr/>
        </p:nvSpPr>
        <p:spPr>
          <a:xfrm>
            <a:off x="2590800" y="5867400"/>
            <a:ext cx="1928826" cy="357190"/>
          </a:xfrm>
          <a:prstGeom prst="rect">
            <a:avLst/>
          </a:prstGeom>
          <a:ln>
            <a:solidFill>
              <a:srgbClr val="00B050"/>
            </a:solidFill>
          </a:ln>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1600" b="1" i="0" u="none" strike="noStrike" kern="1200" normalizeH="0" baseline="0" noProof="0" dirty="0" err="1">
                <a:effectLst>
                  <a:outerShdw blurRad="38100" dist="38100" dir="2700000" algn="tl">
                    <a:srgbClr val="000000">
                      <a:alpha val="43137"/>
                    </a:srgbClr>
                  </a:outerShdw>
                </a:effectLst>
                <a:uLnTx/>
                <a:uFillTx/>
                <a:ea typeface="+mj-ea"/>
                <a:cs typeface="+mj-cs"/>
              </a:rPr>
              <a:t>Tendinous</a:t>
            </a:r>
            <a:r>
              <a:rPr kumimoji="0" lang="en-IN" sz="1600" b="1" i="0" u="none" strike="noStrike" kern="1200" normalizeH="0" baseline="0" noProof="0" dirty="0">
                <a:effectLst>
                  <a:outerShdw blurRad="38100" dist="38100" dir="2700000" algn="tl">
                    <a:srgbClr val="000000">
                      <a:alpha val="43137"/>
                    </a:srgbClr>
                  </a:outerShdw>
                </a:effectLst>
                <a:uLnTx/>
                <a:uFillTx/>
                <a:ea typeface="+mj-ea"/>
                <a:cs typeface="+mj-cs"/>
              </a:rPr>
              <a:t> </a:t>
            </a:r>
            <a:r>
              <a:rPr kumimoji="0" lang="en-IN" sz="1600" b="1" i="0" u="none" strike="noStrike" kern="1200" normalizeH="0" baseline="0" noProof="0" dirty="0" err="1">
                <a:effectLst>
                  <a:outerShdw blurRad="38100" dist="38100" dir="2700000" algn="tl">
                    <a:srgbClr val="000000">
                      <a:alpha val="43137"/>
                    </a:srgbClr>
                  </a:outerShdw>
                </a:effectLst>
                <a:uLnTx/>
                <a:uFillTx/>
                <a:ea typeface="+mj-ea"/>
                <a:cs typeface="+mj-cs"/>
              </a:rPr>
              <a:t>xanthoma</a:t>
            </a:r>
            <a:r>
              <a:rPr kumimoji="0" lang="en-IN" sz="1400" b="1" i="0" u="none" strike="noStrike" kern="1200" cap="none" spc="0" normalizeH="0" baseline="0" noProof="0" dirty="0">
                <a:ln>
                  <a:solidFill>
                    <a:schemeClr val="tx2">
                      <a:lumMod val="75000"/>
                    </a:schemeClr>
                  </a:solidFill>
                </a:ln>
                <a:solidFill>
                  <a:srgbClr val="C00000"/>
                </a:solidFill>
                <a:effectLst/>
                <a:uLnTx/>
                <a:uFillTx/>
                <a:ea typeface="+mj-ea"/>
                <a:cs typeface="+mj-cs"/>
              </a:rPr>
              <a:t>:</a:t>
            </a:r>
            <a:endParaRPr kumimoji="0" lang="en-IN" sz="1400" b="0" i="0" u="none" strike="noStrike" kern="1200" cap="none" spc="0" normalizeH="0" baseline="0" noProof="0" dirty="0">
              <a:ln>
                <a:solidFill>
                  <a:schemeClr val="tx2">
                    <a:lumMod val="75000"/>
                  </a:schemeClr>
                </a:solidFill>
              </a:ln>
              <a:solidFill>
                <a:srgbClr val="C00000"/>
              </a:solidFill>
              <a:effectLst/>
              <a:uLnTx/>
              <a:uFillTx/>
              <a:ea typeface="+mj-ea"/>
              <a:cs typeface="+mj-cs"/>
            </a:endParaRPr>
          </a:p>
        </p:txBody>
      </p:sp>
      <p:pic>
        <p:nvPicPr>
          <p:cNvPr id="8" name="Picture 3"/>
          <p:cNvPicPr>
            <a:picLocks noChangeAspect="1" noChangeArrowheads="1"/>
          </p:cNvPicPr>
          <p:nvPr/>
        </p:nvPicPr>
        <p:blipFill>
          <a:blip r:embed="rId6"/>
          <a:srcRect/>
          <a:stretch>
            <a:fillRect/>
          </a:stretch>
        </p:blipFill>
        <p:spPr bwMode="auto">
          <a:xfrm>
            <a:off x="4786314" y="785794"/>
            <a:ext cx="1785950" cy="1857388"/>
          </a:xfrm>
          <a:prstGeom prst="rect">
            <a:avLst/>
          </a:prstGeom>
          <a:ln w="88900" cap="sq" cmpd="thickThin">
            <a:solidFill>
              <a:srgbClr val="00B050"/>
            </a:solidFill>
            <a:prstDash val="solid"/>
            <a:miter lim="800000"/>
          </a:ln>
          <a:effectLst>
            <a:innerShdw blurRad="76200">
              <a:srgbClr val="000000"/>
            </a:innerShdw>
          </a:effectLst>
        </p:spPr>
      </p:pic>
      <p:sp>
        <p:nvSpPr>
          <p:cNvPr id="10" name="Title 1"/>
          <p:cNvSpPr txBox="1">
            <a:spLocks/>
          </p:cNvSpPr>
          <p:nvPr/>
        </p:nvSpPr>
        <p:spPr>
          <a:xfrm>
            <a:off x="4714876" y="2786058"/>
            <a:ext cx="1828784" cy="285752"/>
          </a:xfrm>
          <a:prstGeom prst="rect">
            <a:avLst/>
          </a:prstGeom>
          <a:ln>
            <a:solidFill>
              <a:srgbClr val="00B050"/>
            </a:solidFill>
          </a:ln>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1400" b="1" i="0" u="none" strike="noStrike" kern="1200" cap="none" spc="0" normalizeH="0" baseline="0" noProof="0" dirty="0">
                <a:ln>
                  <a:solidFill>
                    <a:schemeClr val="tx2">
                      <a:lumMod val="75000"/>
                    </a:schemeClr>
                  </a:solidFill>
                </a:ln>
                <a:solidFill>
                  <a:srgbClr val="C00000"/>
                </a:solidFill>
                <a:effectLst/>
                <a:uLnTx/>
                <a:uFillTx/>
                <a:ea typeface="+mj-ea"/>
                <a:cs typeface="+mj-cs"/>
              </a:rPr>
              <a:t>Eruptive </a:t>
            </a:r>
            <a:r>
              <a:rPr kumimoji="0" lang="en-IN" sz="1400" b="1" i="0" u="none" strike="noStrike" kern="1200" cap="none" spc="0" normalizeH="0" baseline="0" noProof="0" dirty="0" err="1">
                <a:ln>
                  <a:solidFill>
                    <a:schemeClr val="tx2">
                      <a:lumMod val="75000"/>
                    </a:schemeClr>
                  </a:solidFill>
                </a:ln>
                <a:solidFill>
                  <a:srgbClr val="C00000"/>
                </a:solidFill>
                <a:effectLst/>
                <a:uLnTx/>
                <a:uFillTx/>
                <a:ea typeface="+mj-ea"/>
                <a:cs typeface="+mj-cs"/>
              </a:rPr>
              <a:t>xanthoma</a:t>
            </a:r>
            <a:r>
              <a:rPr kumimoji="0" lang="en-IN" sz="1400" b="1" i="0" u="none" strike="noStrike" kern="1200" cap="none" spc="0" normalizeH="0" baseline="0" noProof="0" dirty="0">
                <a:ln>
                  <a:solidFill>
                    <a:schemeClr val="tx2">
                      <a:lumMod val="75000"/>
                    </a:schemeClr>
                  </a:solidFill>
                </a:ln>
                <a:solidFill>
                  <a:srgbClr val="C00000"/>
                </a:solidFill>
                <a:effectLst/>
                <a:uLnTx/>
                <a:uFillTx/>
                <a:ea typeface="+mj-ea"/>
                <a:cs typeface="+mj-cs"/>
              </a:rPr>
              <a:t>:</a:t>
            </a:r>
            <a:endParaRPr kumimoji="0" lang="en-IN" sz="1400" b="0" i="0" u="none" strike="noStrike" kern="1200" cap="none" spc="0" normalizeH="0" baseline="0" noProof="0" dirty="0">
              <a:ln>
                <a:solidFill>
                  <a:schemeClr val="tx2">
                    <a:lumMod val="75000"/>
                  </a:schemeClr>
                </a:solidFill>
              </a:ln>
              <a:solidFill>
                <a:srgbClr val="C00000"/>
              </a:solidFill>
              <a:effectLst/>
              <a:uLnTx/>
              <a:uFillTx/>
              <a:ea typeface="+mj-ea"/>
              <a:cs typeface="+mj-cs"/>
            </a:endParaRPr>
          </a:p>
        </p:txBody>
      </p:sp>
      <p:pic>
        <p:nvPicPr>
          <p:cNvPr id="12" name="Picture 2"/>
          <p:cNvPicPr>
            <a:picLocks noChangeAspect="1" noChangeArrowheads="1"/>
          </p:cNvPicPr>
          <p:nvPr/>
        </p:nvPicPr>
        <p:blipFill>
          <a:blip r:embed="rId7"/>
          <a:stretch>
            <a:fillRect/>
          </a:stretch>
        </p:blipFill>
        <p:spPr bwMode="auto">
          <a:xfrm>
            <a:off x="7000892" y="785794"/>
            <a:ext cx="1714512" cy="1857388"/>
          </a:xfrm>
          <a:prstGeom prst="rect">
            <a:avLst/>
          </a:prstGeom>
          <a:ln w="88900" cap="sq" cmpd="thickThin">
            <a:solidFill>
              <a:srgbClr val="00B050"/>
            </a:solidFill>
            <a:prstDash val="solid"/>
            <a:miter lim="800000"/>
          </a:ln>
          <a:effectLst>
            <a:innerShdw blurRad="76200">
              <a:srgbClr val="000000"/>
            </a:innerShdw>
          </a:effectLst>
        </p:spPr>
      </p:pic>
      <p:sp>
        <p:nvSpPr>
          <p:cNvPr id="13" name="Rectangle 12"/>
          <p:cNvSpPr/>
          <p:nvPr/>
        </p:nvSpPr>
        <p:spPr>
          <a:xfrm>
            <a:off x="6858016" y="2786058"/>
            <a:ext cx="2000264" cy="307777"/>
          </a:xfrm>
          <a:prstGeom prst="rect">
            <a:avLst/>
          </a:prstGeom>
          <a:ln>
            <a:solidFill>
              <a:srgbClr val="00B050"/>
            </a:solidFill>
          </a:ln>
        </p:spPr>
        <p:txBody>
          <a:bodyPr wrap="square">
            <a:spAutoFit/>
          </a:bodyPr>
          <a:lstStyle/>
          <a:p>
            <a:r>
              <a:rPr lang="en-IN" sz="1400" b="1" dirty="0">
                <a:ln>
                  <a:solidFill>
                    <a:schemeClr val="tx2">
                      <a:lumMod val="75000"/>
                    </a:schemeClr>
                  </a:solidFill>
                </a:ln>
                <a:solidFill>
                  <a:srgbClr val="C00000"/>
                </a:solidFill>
              </a:rPr>
              <a:t>Tuberous </a:t>
            </a:r>
            <a:r>
              <a:rPr lang="en-IN" sz="1400" b="1" dirty="0" err="1">
                <a:ln>
                  <a:solidFill>
                    <a:schemeClr val="tx2">
                      <a:lumMod val="75000"/>
                    </a:schemeClr>
                  </a:solidFill>
                </a:ln>
                <a:solidFill>
                  <a:srgbClr val="C00000"/>
                </a:solidFill>
              </a:rPr>
              <a:t>xanthoma</a:t>
            </a:r>
            <a:r>
              <a:rPr lang="en-IN" sz="1400" b="1" dirty="0">
                <a:ln>
                  <a:solidFill>
                    <a:schemeClr val="tx2">
                      <a:lumMod val="75000"/>
                    </a:schemeClr>
                  </a:solidFill>
                </a:ln>
                <a:solidFill>
                  <a:srgbClr val="C00000"/>
                </a:solidFill>
              </a:rPr>
              <a:t>:</a:t>
            </a:r>
          </a:p>
        </p:txBody>
      </p:sp>
      <p:pic>
        <p:nvPicPr>
          <p:cNvPr id="16" name="Picture 2"/>
          <p:cNvPicPr>
            <a:picLocks noChangeAspect="1" noChangeArrowheads="1"/>
          </p:cNvPicPr>
          <p:nvPr/>
        </p:nvPicPr>
        <p:blipFill>
          <a:blip r:embed="rId8" cstate="print"/>
          <a:stretch>
            <a:fillRect/>
          </a:stretch>
        </p:blipFill>
        <p:spPr bwMode="auto">
          <a:xfrm>
            <a:off x="7315200" y="3505200"/>
            <a:ext cx="1571636" cy="2286000"/>
          </a:xfrm>
          <a:prstGeom prst="rect">
            <a:avLst/>
          </a:prstGeom>
          <a:ln w="88900" cap="sq" cmpd="thickThin">
            <a:solidFill>
              <a:srgbClr val="00B050"/>
            </a:solidFill>
            <a:prstDash val="solid"/>
            <a:miter lim="800000"/>
          </a:ln>
          <a:effectLst>
            <a:innerShdw blurRad="76200">
              <a:srgbClr val="000000"/>
            </a:innerShdw>
          </a:effectLst>
        </p:spPr>
      </p:pic>
      <p:sp>
        <p:nvSpPr>
          <p:cNvPr id="17" name="Title 1"/>
          <p:cNvSpPr txBox="1">
            <a:spLocks/>
          </p:cNvSpPr>
          <p:nvPr/>
        </p:nvSpPr>
        <p:spPr>
          <a:xfrm>
            <a:off x="7315200" y="5943600"/>
            <a:ext cx="1643074" cy="275476"/>
          </a:xfrm>
          <a:prstGeom prst="rect">
            <a:avLst/>
          </a:prstGeom>
          <a:ln>
            <a:solidFill>
              <a:srgbClr val="00B050"/>
            </a:solidFill>
          </a:ln>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1400" b="1" i="0" u="none" strike="noStrike" kern="1200" cap="none" spc="0" normalizeH="0" baseline="0" noProof="0" dirty="0" err="1">
                <a:ln>
                  <a:solidFill>
                    <a:schemeClr val="tx2">
                      <a:lumMod val="75000"/>
                    </a:schemeClr>
                  </a:solidFill>
                </a:ln>
                <a:solidFill>
                  <a:srgbClr val="C00000"/>
                </a:solidFill>
                <a:effectLst/>
                <a:uLnTx/>
                <a:uFillTx/>
                <a:ea typeface="+mj-ea"/>
                <a:cs typeface="+mj-cs"/>
              </a:rPr>
              <a:t>Xanthelasma</a:t>
            </a:r>
            <a:r>
              <a:rPr kumimoji="0" lang="en-IN" sz="1600" b="1" i="0" u="none" strike="noStrike" kern="1200" cap="none" spc="0" normalizeH="0" baseline="0" noProof="0" dirty="0">
                <a:ln>
                  <a:solidFill>
                    <a:schemeClr val="tx2">
                      <a:lumMod val="75000"/>
                    </a:schemeClr>
                  </a:solidFill>
                </a:ln>
                <a:solidFill>
                  <a:srgbClr val="C00000"/>
                </a:solidFill>
                <a:effectLst/>
                <a:uLnTx/>
                <a:uFillTx/>
                <a:latin typeface="+mj-lt"/>
                <a:ea typeface="+mj-ea"/>
                <a:cs typeface="+mj-cs"/>
              </a:rPr>
              <a:t>:</a:t>
            </a:r>
            <a:endParaRPr kumimoji="0" lang="en-IN" sz="1600" b="0" i="0" u="none" strike="noStrike" kern="1200" cap="none" spc="0" normalizeH="0" baseline="0" noProof="0" dirty="0">
              <a:ln>
                <a:solidFill>
                  <a:schemeClr val="tx2">
                    <a:lumMod val="75000"/>
                  </a:schemeClr>
                </a:solidFill>
              </a:ln>
              <a:solidFill>
                <a:srgbClr val="C00000"/>
              </a:solidFill>
              <a:effectLst/>
              <a:uLnTx/>
              <a:uFillTx/>
              <a:latin typeface="+mj-lt"/>
              <a:ea typeface="+mj-ea"/>
              <a:cs typeface="+mj-cs"/>
            </a:endParaRPr>
          </a:p>
        </p:txBody>
      </p:sp>
      <p:sp>
        <p:nvSpPr>
          <p:cNvPr id="19" name="TextBox 18"/>
          <p:cNvSpPr txBox="1"/>
          <p:nvPr/>
        </p:nvSpPr>
        <p:spPr>
          <a:xfrm>
            <a:off x="285720" y="71414"/>
            <a:ext cx="8143932" cy="523220"/>
          </a:xfrm>
          <a:prstGeom prst="rect">
            <a:avLst/>
          </a:prstGeom>
          <a:blipFill>
            <a:blip r:embed="rId9"/>
            <a:tile tx="0" ty="0" sx="100000" sy="100000" flip="none" algn="tl"/>
          </a:blipFill>
          <a:ln w="38100">
            <a:solidFill>
              <a:srgbClr val="92D050"/>
            </a:solidFill>
          </a:ln>
        </p:spPr>
        <p:txBody>
          <a:bodyPr wrap="square" rtlCol="0">
            <a:spAutoFit/>
          </a:bodyPr>
          <a:lstStyle/>
          <a:p>
            <a:pPr algn="ctr"/>
            <a:r>
              <a:rPr lang="en-IN" sz="28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Andalus" pitchFamily="18" charset="-78"/>
                <a:cs typeface="Andalus" pitchFamily="18" charset="-78"/>
              </a:rPr>
              <a:t>Various </a:t>
            </a:r>
            <a:r>
              <a:rPr lang="en-IN" sz="28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Andalus" pitchFamily="18" charset="-78"/>
                <a:cs typeface="Andalus" pitchFamily="18" charset="-78"/>
              </a:rPr>
              <a:t>Cutaneous</a:t>
            </a:r>
            <a:r>
              <a:rPr lang="en-IN" sz="28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Andalus" pitchFamily="18" charset="-78"/>
                <a:cs typeface="Andalus" pitchFamily="18" charset="-78"/>
              </a:rPr>
              <a:t> manifestations of Dyslipidaemia</a:t>
            </a:r>
            <a:endParaRPr lang="en-IN" sz="20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Andalus" pitchFamily="18" charset="-78"/>
              <a:cs typeface="Andalus" pitchFamily="18" charset="-78"/>
            </a:endParaRPr>
          </a:p>
        </p:txBody>
      </p:sp>
      <p:pic>
        <p:nvPicPr>
          <p:cNvPr id="20" name="Picture 2"/>
          <p:cNvPicPr>
            <a:picLocks noChangeAspect="1" noChangeArrowheads="1"/>
          </p:cNvPicPr>
          <p:nvPr/>
        </p:nvPicPr>
        <p:blipFill>
          <a:blip r:embed="rId10"/>
          <a:stretch>
            <a:fillRect/>
          </a:stretch>
        </p:blipFill>
        <p:spPr bwMode="auto">
          <a:xfrm>
            <a:off x="4953000" y="3581400"/>
            <a:ext cx="2071702" cy="2228864"/>
          </a:xfrm>
          <a:prstGeom prst="rect">
            <a:avLst/>
          </a:prstGeom>
          <a:ln w="88900" cap="sq" cmpd="thickThin">
            <a:solidFill>
              <a:srgbClr val="00B050"/>
            </a:solidFill>
            <a:prstDash val="solid"/>
            <a:miter lim="800000"/>
          </a:ln>
          <a:effectLst>
            <a:innerShdw blurRad="76200">
              <a:srgbClr val="000000"/>
            </a:innerShdw>
          </a:effectLst>
        </p:spPr>
      </p:pic>
      <p:sp>
        <p:nvSpPr>
          <p:cNvPr id="21" name="Title 1"/>
          <p:cNvSpPr txBox="1">
            <a:spLocks/>
          </p:cNvSpPr>
          <p:nvPr/>
        </p:nvSpPr>
        <p:spPr>
          <a:xfrm>
            <a:off x="4876800" y="6019800"/>
            <a:ext cx="2071702" cy="275476"/>
          </a:xfrm>
          <a:prstGeom prst="rect">
            <a:avLst/>
          </a:prstGeom>
          <a:ln>
            <a:solidFill>
              <a:srgbClr val="00B050"/>
            </a:solidFill>
          </a:ln>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1400" b="1" i="0" u="none" strike="noStrike" kern="1200" cap="none" spc="0" normalizeH="0" baseline="0" noProof="0" dirty="0" err="1">
                <a:ln>
                  <a:solidFill>
                    <a:schemeClr val="tx2">
                      <a:lumMod val="75000"/>
                    </a:schemeClr>
                  </a:solidFill>
                </a:ln>
                <a:solidFill>
                  <a:srgbClr val="C00000"/>
                </a:solidFill>
                <a:effectLst/>
                <a:uLnTx/>
                <a:uFillTx/>
                <a:ea typeface="+mj-ea"/>
                <a:cs typeface="+mj-cs"/>
              </a:rPr>
              <a:t>Palmar</a:t>
            </a:r>
            <a:r>
              <a:rPr kumimoji="0" lang="en-IN" sz="1400" b="1" i="0" u="none" strike="noStrike" kern="1200" cap="none" spc="0" normalizeH="0" baseline="0" noProof="0" dirty="0">
                <a:ln>
                  <a:solidFill>
                    <a:schemeClr val="tx2">
                      <a:lumMod val="75000"/>
                    </a:schemeClr>
                  </a:solidFill>
                </a:ln>
                <a:solidFill>
                  <a:srgbClr val="C00000"/>
                </a:solidFill>
                <a:effectLst/>
                <a:uLnTx/>
                <a:uFillTx/>
                <a:latin typeface="+mj-lt"/>
                <a:ea typeface="+mj-ea"/>
                <a:cs typeface="+mj-cs"/>
              </a:rPr>
              <a:t> </a:t>
            </a:r>
            <a:r>
              <a:rPr kumimoji="0" lang="en-IN" sz="1400" b="1" i="0" u="none" strike="noStrike" kern="1200" cap="none" spc="0" normalizeH="0" baseline="0" noProof="0" dirty="0" err="1">
                <a:ln>
                  <a:solidFill>
                    <a:schemeClr val="tx2">
                      <a:lumMod val="75000"/>
                    </a:schemeClr>
                  </a:solidFill>
                </a:ln>
                <a:solidFill>
                  <a:srgbClr val="C00000"/>
                </a:solidFill>
                <a:effectLst/>
                <a:uLnTx/>
                <a:uFillTx/>
                <a:ea typeface="+mj-ea"/>
                <a:cs typeface="+mj-cs"/>
              </a:rPr>
              <a:t>xanthoma</a:t>
            </a:r>
            <a:r>
              <a:rPr kumimoji="0" lang="en-IN" sz="1400" b="1" i="0" u="none" strike="noStrike" kern="1200" cap="none" spc="0" normalizeH="0" baseline="0" noProof="0" dirty="0">
                <a:ln>
                  <a:solidFill>
                    <a:schemeClr val="tx2">
                      <a:lumMod val="75000"/>
                    </a:schemeClr>
                  </a:solidFill>
                </a:ln>
                <a:solidFill>
                  <a:srgbClr val="C00000"/>
                </a:solidFill>
                <a:effectLst/>
                <a:uLnTx/>
                <a:uFillTx/>
                <a:latin typeface="+mj-lt"/>
                <a:ea typeface="+mj-ea"/>
                <a:cs typeface="+mj-cs"/>
              </a:rPr>
              <a:t>:</a:t>
            </a:r>
            <a:endParaRPr kumimoji="0" lang="en-IN" sz="1400" b="0" i="0" u="none" strike="noStrike" kern="1200" cap="none" spc="0" normalizeH="0" baseline="0" noProof="0" dirty="0">
              <a:ln>
                <a:solidFill>
                  <a:schemeClr val="tx2">
                    <a:lumMod val="75000"/>
                  </a:schemeClr>
                </a:solidFill>
              </a:ln>
              <a:solidFill>
                <a:srgbClr val="C00000"/>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9600" y="4495800"/>
            <a:ext cx="3886200" cy="1661993"/>
          </a:xfrm>
          <a:prstGeom prst="rect">
            <a:avLst/>
          </a:prstGeom>
          <a:noFill/>
        </p:spPr>
        <p:txBody>
          <a:bodyPr wrap="square">
            <a:spAutoFit/>
          </a:bodyPr>
          <a:lstStyle/>
          <a:p>
            <a:pPr>
              <a:defRPr/>
            </a:pPr>
            <a:r>
              <a:rPr lang="en-US" sz="2400" b="1" dirty="0">
                <a:solidFill>
                  <a:schemeClr val="accent2">
                    <a:lumMod val="75000"/>
                  </a:schemeClr>
                </a:solidFill>
              </a:rPr>
              <a:t>Dr. </a:t>
            </a:r>
            <a:r>
              <a:rPr lang="en-US" sz="2400" b="1" dirty="0" err="1">
                <a:solidFill>
                  <a:schemeClr val="accent2">
                    <a:lumMod val="75000"/>
                  </a:schemeClr>
                </a:solidFill>
              </a:rPr>
              <a:t>Shagufta</a:t>
            </a:r>
            <a:r>
              <a:rPr lang="en-US" sz="2400" b="1" dirty="0">
                <a:solidFill>
                  <a:schemeClr val="accent2">
                    <a:lumMod val="75000"/>
                  </a:schemeClr>
                </a:solidFill>
              </a:rPr>
              <a:t> </a:t>
            </a:r>
            <a:r>
              <a:rPr lang="en-US" sz="2400" b="1" dirty="0" err="1">
                <a:solidFill>
                  <a:schemeClr val="accent2">
                    <a:lumMod val="75000"/>
                  </a:schemeClr>
                </a:solidFill>
              </a:rPr>
              <a:t>Malhotra</a:t>
            </a:r>
            <a:endParaRPr lang="en-US" sz="2400" b="1" dirty="0">
              <a:solidFill>
                <a:schemeClr val="accent2">
                  <a:lumMod val="75000"/>
                </a:schemeClr>
              </a:solidFill>
            </a:endParaRPr>
          </a:p>
          <a:p>
            <a:pPr>
              <a:defRPr/>
            </a:pPr>
            <a:r>
              <a:rPr lang="en-US" sz="2000" dirty="0" err="1">
                <a:solidFill>
                  <a:schemeClr val="accent1">
                    <a:lumMod val="50000"/>
                  </a:schemeClr>
                </a:solidFill>
              </a:rPr>
              <a:t>Assostant</a:t>
            </a:r>
            <a:r>
              <a:rPr lang="en-US" sz="2000" dirty="0">
                <a:solidFill>
                  <a:schemeClr val="accent1">
                    <a:lumMod val="50000"/>
                  </a:schemeClr>
                </a:solidFill>
              </a:rPr>
              <a:t> professor </a:t>
            </a:r>
          </a:p>
          <a:p>
            <a:pPr>
              <a:defRPr/>
            </a:pPr>
            <a:r>
              <a:rPr lang="en-US" sz="2000" dirty="0">
                <a:solidFill>
                  <a:schemeClr val="accent1">
                    <a:lumMod val="50000"/>
                  </a:schemeClr>
                </a:solidFill>
              </a:rPr>
              <a:t>Department of </a:t>
            </a:r>
            <a:r>
              <a:rPr lang="en-US" sz="2000" dirty="0" err="1">
                <a:solidFill>
                  <a:schemeClr val="accent1">
                    <a:lumMod val="50000"/>
                  </a:schemeClr>
                </a:solidFill>
              </a:rPr>
              <a:t>Kayachikitsa</a:t>
            </a:r>
            <a:endParaRPr lang="en-US" sz="2000" dirty="0">
              <a:solidFill>
                <a:schemeClr val="accent1">
                  <a:lumMod val="50000"/>
                </a:schemeClr>
              </a:solidFill>
            </a:endParaRPr>
          </a:p>
          <a:p>
            <a:pPr>
              <a:defRPr/>
            </a:pPr>
            <a:r>
              <a:rPr lang="en-US" sz="2000" dirty="0" err="1">
                <a:solidFill>
                  <a:schemeClr val="accent1">
                    <a:lumMod val="50000"/>
                  </a:schemeClr>
                </a:solidFill>
              </a:rPr>
              <a:t>Shobhit</a:t>
            </a:r>
            <a:r>
              <a:rPr lang="en-US" sz="2000" dirty="0">
                <a:solidFill>
                  <a:schemeClr val="accent1">
                    <a:lumMod val="50000"/>
                  </a:schemeClr>
                </a:solidFill>
              </a:rPr>
              <a:t> University</a:t>
            </a:r>
          </a:p>
          <a:p>
            <a:pPr>
              <a:defRPr/>
            </a:pPr>
            <a:endParaRPr lang="en-US" dirty="0">
              <a:solidFill>
                <a:schemeClr val="accent2">
                  <a:lumMod val="75000"/>
                </a:schemeClr>
              </a:solidFill>
            </a:endParaRPr>
          </a:p>
        </p:txBody>
      </p:sp>
      <p:sp>
        <p:nvSpPr>
          <p:cNvPr id="6" name="Rectangle 5"/>
          <p:cNvSpPr/>
          <p:nvPr/>
        </p:nvSpPr>
        <p:spPr>
          <a:xfrm>
            <a:off x="1447800" y="1600200"/>
            <a:ext cx="6248400" cy="1107996"/>
          </a:xfrm>
          <a:prstGeom prst="rect">
            <a:avLst/>
          </a:prstGeom>
        </p:spPr>
        <p:txBody>
          <a:bodyPr wrap="square">
            <a:spAutoFit/>
          </a:bodyPr>
          <a:lstStyle/>
          <a:p>
            <a:pPr algn="ctr"/>
            <a:r>
              <a:rPr lang="en-US" sz="6600" kern="0" dirty="0" err="1">
                <a:solidFill>
                  <a:srgbClr val="00B0F0"/>
                </a:solidFill>
                <a:latin typeface="Algerian" pitchFamily="82" charset="0"/>
                <a:cs typeface="Andalus" pitchFamily="18" charset="-78"/>
              </a:rPr>
              <a:t>Dyslipidemia</a:t>
            </a:r>
            <a:endParaRPr lang="en-US" sz="2400" dirty="0">
              <a:latin typeface="Algerian" pitchFamily="8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5357818" y="1071546"/>
            <a:ext cx="1746467" cy="1571637"/>
          </a:xfrm>
          <a:prstGeom prst="rect">
            <a:avLst/>
          </a:prstGeom>
          <a:ln w="88900" cap="sq" cmpd="thickThin">
            <a:solidFill>
              <a:srgbClr val="00B050"/>
            </a:solidFill>
            <a:prstDash val="solid"/>
            <a:miter lim="800000"/>
          </a:ln>
          <a:effectLst>
            <a:innerShdw blurRad="76200">
              <a:srgbClr val="000000"/>
            </a:innerShdw>
          </a:effectLst>
        </p:spPr>
      </p:pic>
      <p:pic>
        <p:nvPicPr>
          <p:cNvPr id="6" name="Picture 2"/>
          <p:cNvPicPr>
            <a:picLocks noChangeAspect="1" noChangeArrowheads="1"/>
          </p:cNvPicPr>
          <p:nvPr/>
        </p:nvPicPr>
        <p:blipFill>
          <a:blip r:embed="rId3" cstate="print"/>
          <a:stretch>
            <a:fillRect/>
          </a:stretch>
        </p:blipFill>
        <p:spPr bwMode="auto">
          <a:xfrm>
            <a:off x="1428728" y="1071546"/>
            <a:ext cx="1785950" cy="1643075"/>
          </a:xfrm>
          <a:prstGeom prst="rect">
            <a:avLst/>
          </a:prstGeom>
          <a:ln w="88900" cap="sq" cmpd="thickThin">
            <a:solidFill>
              <a:srgbClr val="00B050"/>
            </a:solidFill>
            <a:prstDash val="solid"/>
            <a:miter lim="800000"/>
          </a:ln>
          <a:effectLst>
            <a:innerShdw blurRad="76200">
              <a:srgbClr val="000000"/>
            </a:innerShdw>
          </a:effectLst>
        </p:spPr>
      </p:pic>
      <p:sp>
        <p:nvSpPr>
          <p:cNvPr id="7" name="Title 1"/>
          <p:cNvSpPr txBox="1">
            <a:spLocks/>
          </p:cNvSpPr>
          <p:nvPr/>
        </p:nvSpPr>
        <p:spPr>
          <a:xfrm>
            <a:off x="1428728" y="2928934"/>
            <a:ext cx="1785950" cy="285752"/>
          </a:xfrm>
          <a:prstGeom prst="rect">
            <a:avLst/>
          </a:prstGeom>
          <a:ln>
            <a:solidFill>
              <a:srgbClr val="00B050"/>
            </a:solidFill>
          </a:ln>
        </p:spPr>
        <p:txBody>
          <a:bodyPr vert="horz" lIns="0" rIns="0" bIns="0"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1600" b="1" i="0" u="none" strike="noStrike" kern="1200" cap="none" spc="0" normalizeH="0" baseline="0" noProof="0" dirty="0" err="1">
                <a:ln>
                  <a:solidFill>
                    <a:schemeClr val="tx2">
                      <a:lumMod val="75000"/>
                    </a:schemeClr>
                  </a:solidFill>
                </a:ln>
                <a:solidFill>
                  <a:schemeClr val="tx2">
                    <a:lumMod val="50000"/>
                  </a:schemeClr>
                </a:solidFill>
                <a:effectLst/>
                <a:uLnTx/>
                <a:uFillTx/>
                <a:latin typeface="+mj-lt"/>
                <a:ea typeface="+mj-ea"/>
                <a:cs typeface="+mj-cs"/>
              </a:rPr>
              <a:t>Lipemia</a:t>
            </a:r>
            <a:r>
              <a:rPr kumimoji="0" lang="en-IN" sz="1600" b="1" i="0" u="none" strike="noStrike" kern="1200" cap="none" spc="0" normalizeH="0" baseline="0" noProof="0" dirty="0">
                <a:ln>
                  <a:solidFill>
                    <a:schemeClr val="tx2">
                      <a:lumMod val="75000"/>
                    </a:schemeClr>
                  </a:solidFill>
                </a:ln>
                <a:solidFill>
                  <a:schemeClr val="tx2">
                    <a:lumMod val="50000"/>
                  </a:schemeClr>
                </a:solidFill>
                <a:effectLst/>
                <a:uLnTx/>
                <a:uFillTx/>
                <a:latin typeface="+mj-lt"/>
                <a:ea typeface="+mj-ea"/>
                <a:cs typeface="+mj-cs"/>
              </a:rPr>
              <a:t> </a:t>
            </a:r>
            <a:r>
              <a:rPr kumimoji="0" lang="en-IN" sz="1600" b="1" i="0" u="none" strike="noStrike" kern="1200" cap="none" spc="0" normalizeH="0" baseline="0" noProof="0" dirty="0" err="1">
                <a:ln>
                  <a:solidFill>
                    <a:schemeClr val="tx2">
                      <a:lumMod val="75000"/>
                    </a:schemeClr>
                  </a:solidFill>
                </a:ln>
                <a:solidFill>
                  <a:schemeClr val="tx2">
                    <a:lumMod val="50000"/>
                  </a:schemeClr>
                </a:solidFill>
                <a:effectLst/>
                <a:uLnTx/>
                <a:uFillTx/>
                <a:latin typeface="+mj-lt"/>
                <a:ea typeface="+mj-ea"/>
                <a:cs typeface="+mj-cs"/>
              </a:rPr>
              <a:t>retinalis</a:t>
            </a:r>
            <a:r>
              <a:rPr kumimoji="0" lang="en-IN" sz="1600" b="1" i="0" u="none" strike="noStrike" kern="1200" cap="none" spc="0" normalizeH="0" baseline="0" noProof="0" dirty="0">
                <a:ln>
                  <a:solidFill>
                    <a:schemeClr val="tx2">
                      <a:lumMod val="75000"/>
                    </a:schemeClr>
                  </a:solidFill>
                </a:ln>
                <a:solidFill>
                  <a:schemeClr val="tx2">
                    <a:lumMod val="50000"/>
                  </a:schemeClr>
                </a:solidFill>
                <a:effectLst/>
                <a:uLnTx/>
                <a:uFillTx/>
                <a:latin typeface="+mj-lt"/>
                <a:ea typeface="+mj-ea"/>
                <a:cs typeface="+mj-cs"/>
              </a:rPr>
              <a:t>:</a:t>
            </a:r>
            <a:endParaRPr kumimoji="0" lang="en-IN" sz="1600" b="0" i="0" u="none" strike="noStrike" kern="1200" cap="none" spc="0" normalizeH="0" baseline="0" noProof="0" dirty="0">
              <a:ln>
                <a:solidFill>
                  <a:schemeClr val="tx2">
                    <a:lumMod val="75000"/>
                  </a:schemeClr>
                </a:solidFill>
              </a:ln>
              <a:solidFill>
                <a:schemeClr val="tx2">
                  <a:lumMod val="50000"/>
                </a:schemeClr>
              </a:solidFill>
              <a:effectLst/>
              <a:uLnTx/>
              <a:uFillTx/>
              <a:latin typeface="+mj-lt"/>
              <a:ea typeface="+mj-ea"/>
              <a:cs typeface="+mj-cs"/>
            </a:endParaRPr>
          </a:p>
        </p:txBody>
      </p:sp>
      <p:sp>
        <p:nvSpPr>
          <p:cNvPr id="10" name="Title 1"/>
          <p:cNvSpPr txBox="1">
            <a:spLocks/>
          </p:cNvSpPr>
          <p:nvPr/>
        </p:nvSpPr>
        <p:spPr>
          <a:xfrm>
            <a:off x="3143240" y="5572140"/>
            <a:ext cx="2643206" cy="285752"/>
          </a:xfrm>
          <a:prstGeom prst="rect">
            <a:avLst/>
          </a:prstGeom>
          <a:ln>
            <a:solidFill>
              <a:srgbClr val="00B050"/>
            </a:solidFill>
          </a:ln>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1600" b="1" i="0" u="none" strike="noStrike" kern="1200" cap="none" spc="0" normalizeH="0" baseline="0" noProof="0" dirty="0" err="1">
                <a:ln>
                  <a:solidFill>
                    <a:schemeClr val="tx2">
                      <a:lumMod val="75000"/>
                    </a:schemeClr>
                  </a:solidFill>
                </a:ln>
                <a:solidFill>
                  <a:schemeClr val="tx2">
                    <a:lumMod val="50000"/>
                  </a:schemeClr>
                </a:solidFill>
                <a:effectLst/>
                <a:uLnTx/>
                <a:uFillTx/>
                <a:latin typeface="+mj-lt"/>
                <a:ea typeface="+mj-ea"/>
                <a:cs typeface="+mj-cs"/>
              </a:rPr>
              <a:t>Arcus</a:t>
            </a:r>
            <a:r>
              <a:rPr kumimoji="0" lang="en-IN" sz="1600" b="1" i="0" u="none" strike="noStrike" kern="1200" cap="none" spc="0" normalizeH="0" baseline="0" noProof="0" dirty="0">
                <a:ln>
                  <a:solidFill>
                    <a:schemeClr val="tx2">
                      <a:lumMod val="75000"/>
                    </a:schemeClr>
                  </a:solidFill>
                </a:ln>
                <a:solidFill>
                  <a:schemeClr val="tx2">
                    <a:lumMod val="50000"/>
                  </a:schemeClr>
                </a:solidFill>
                <a:effectLst/>
                <a:uLnTx/>
                <a:uFillTx/>
                <a:latin typeface="+mj-lt"/>
                <a:ea typeface="+mj-ea"/>
                <a:cs typeface="+mj-cs"/>
              </a:rPr>
              <a:t> </a:t>
            </a:r>
            <a:r>
              <a:rPr kumimoji="0" lang="en-IN" sz="1600" b="1" i="0" u="none" strike="noStrike" kern="1200" cap="none" spc="0" normalizeH="0" baseline="0" noProof="0" dirty="0" err="1">
                <a:ln>
                  <a:solidFill>
                    <a:schemeClr val="tx2">
                      <a:lumMod val="75000"/>
                    </a:schemeClr>
                  </a:solidFill>
                </a:ln>
                <a:solidFill>
                  <a:schemeClr val="tx2">
                    <a:lumMod val="50000"/>
                  </a:schemeClr>
                </a:solidFill>
                <a:effectLst/>
                <a:uLnTx/>
                <a:uFillTx/>
                <a:latin typeface="+mj-lt"/>
                <a:ea typeface="+mj-ea"/>
                <a:cs typeface="+mj-cs"/>
              </a:rPr>
              <a:t>corneae</a:t>
            </a:r>
            <a:r>
              <a:rPr kumimoji="0" lang="en-IN" sz="1600" b="1" i="0" u="none" strike="noStrike" kern="1200" cap="none" spc="0" normalizeH="0" baseline="0" noProof="0" dirty="0">
                <a:ln>
                  <a:solidFill>
                    <a:schemeClr val="tx2">
                      <a:lumMod val="75000"/>
                    </a:schemeClr>
                  </a:solidFill>
                </a:ln>
                <a:solidFill>
                  <a:schemeClr val="tx2">
                    <a:lumMod val="50000"/>
                  </a:schemeClr>
                </a:solidFill>
                <a:effectLst/>
                <a:uLnTx/>
                <a:uFillTx/>
                <a:latin typeface="+mj-lt"/>
                <a:ea typeface="+mj-ea"/>
                <a:cs typeface="+mj-cs"/>
              </a:rPr>
              <a:t>:</a:t>
            </a:r>
            <a:endParaRPr kumimoji="0" lang="en-IN" sz="1600" b="0" i="0" u="none" strike="noStrike" kern="1200" cap="none" spc="0" normalizeH="0" baseline="0" noProof="0" dirty="0">
              <a:ln>
                <a:solidFill>
                  <a:schemeClr val="tx2">
                    <a:lumMod val="75000"/>
                  </a:schemeClr>
                </a:solidFill>
              </a:ln>
              <a:solidFill>
                <a:schemeClr val="tx2">
                  <a:lumMod val="50000"/>
                </a:schemeClr>
              </a:solidFill>
              <a:effectLst/>
              <a:uLnTx/>
              <a:uFillTx/>
              <a:latin typeface="+mj-lt"/>
              <a:ea typeface="+mj-ea"/>
              <a:cs typeface="+mj-cs"/>
            </a:endParaRPr>
          </a:p>
        </p:txBody>
      </p:sp>
      <p:pic>
        <p:nvPicPr>
          <p:cNvPr id="11" name="Picture 2"/>
          <p:cNvPicPr>
            <a:picLocks noChangeAspect="1" noChangeArrowheads="1"/>
          </p:cNvPicPr>
          <p:nvPr/>
        </p:nvPicPr>
        <p:blipFill>
          <a:blip r:embed="rId4"/>
          <a:stretch>
            <a:fillRect/>
          </a:stretch>
        </p:blipFill>
        <p:spPr bwMode="auto">
          <a:xfrm>
            <a:off x="3214678" y="3429000"/>
            <a:ext cx="2711436" cy="2000240"/>
          </a:xfrm>
          <a:prstGeom prst="rect">
            <a:avLst/>
          </a:prstGeom>
          <a:ln w="88900" cap="sq" cmpd="thickThin">
            <a:solidFill>
              <a:srgbClr val="00B050"/>
            </a:solidFill>
            <a:prstDash val="solid"/>
            <a:miter lim="800000"/>
          </a:ln>
          <a:effectLst>
            <a:innerShdw blurRad="76200">
              <a:srgbClr val="000000"/>
            </a:innerShdw>
          </a:effectLst>
        </p:spPr>
      </p:pic>
      <p:sp>
        <p:nvSpPr>
          <p:cNvPr id="15" name="TextBox 14"/>
          <p:cNvSpPr txBox="1"/>
          <p:nvPr/>
        </p:nvSpPr>
        <p:spPr>
          <a:xfrm>
            <a:off x="1295400" y="285729"/>
            <a:ext cx="7134252" cy="461665"/>
          </a:xfrm>
          <a:prstGeom prst="rect">
            <a:avLst/>
          </a:prstGeom>
          <a:solidFill>
            <a:srgbClr val="3366FF"/>
          </a:solidFill>
          <a:ln w="38100">
            <a:solidFill>
              <a:srgbClr val="3366FF"/>
            </a:solidFill>
          </a:ln>
        </p:spPr>
        <p:txBody>
          <a:bodyPr wrap="square" rtlCol="0">
            <a:spAutoFit/>
          </a:bodyPr>
          <a:lstStyle/>
          <a:p>
            <a:pPr algn="ctr"/>
            <a:r>
              <a:rPr lang="en-IN" sz="2400" b="1" dirty="0">
                <a:ln w="18415" cmpd="sng">
                  <a:solidFill>
                    <a:srgbClr val="FFFFFF"/>
                  </a:solidFill>
                  <a:prstDash val="solid"/>
                </a:ln>
                <a:solidFill>
                  <a:schemeClr val="bg2"/>
                </a:solidFill>
                <a:effectLst>
                  <a:outerShdw blurRad="63500" dir="3600000" algn="tl" rotWithShape="0">
                    <a:srgbClr val="000000">
                      <a:alpha val="70000"/>
                    </a:srgbClr>
                  </a:outerShdw>
                </a:effectLst>
                <a:latin typeface="Andalus" pitchFamily="18" charset="-78"/>
                <a:cs typeface="Andalus" pitchFamily="18" charset="-78"/>
              </a:rPr>
              <a:t>Ophthalmic manifestations of Dyslipidemia</a:t>
            </a:r>
          </a:p>
        </p:txBody>
      </p:sp>
      <p:sp>
        <p:nvSpPr>
          <p:cNvPr id="17" name="Title 1"/>
          <p:cNvSpPr txBox="1">
            <a:spLocks/>
          </p:cNvSpPr>
          <p:nvPr/>
        </p:nvSpPr>
        <p:spPr>
          <a:xfrm>
            <a:off x="5429256" y="2857496"/>
            <a:ext cx="1785950" cy="285752"/>
          </a:xfrm>
          <a:prstGeom prst="rect">
            <a:avLst/>
          </a:prstGeom>
          <a:ln>
            <a:solidFill>
              <a:srgbClr val="00B050"/>
            </a:solidFill>
          </a:ln>
        </p:spPr>
        <p:txBody>
          <a:bodyPr vert="horz" lIns="0" rIns="0" bIns="0"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1600" b="1" i="0" u="none" strike="noStrike" kern="1200" cap="none" spc="0" normalizeH="0" baseline="0" noProof="0" dirty="0" err="1">
                <a:ln>
                  <a:solidFill>
                    <a:schemeClr val="tx2">
                      <a:lumMod val="75000"/>
                    </a:schemeClr>
                  </a:solidFill>
                </a:ln>
                <a:solidFill>
                  <a:schemeClr val="tx2">
                    <a:lumMod val="50000"/>
                  </a:schemeClr>
                </a:solidFill>
                <a:effectLst/>
                <a:uLnTx/>
                <a:uFillTx/>
                <a:latin typeface="+mj-lt"/>
                <a:ea typeface="+mj-ea"/>
                <a:cs typeface="+mj-cs"/>
              </a:rPr>
              <a:t>Lipemia</a:t>
            </a:r>
            <a:r>
              <a:rPr kumimoji="0" lang="en-IN" sz="1600" b="1" i="0" u="none" strike="noStrike" kern="1200" cap="none" spc="0" normalizeH="0" baseline="0" noProof="0" dirty="0">
                <a:ln>
                  <a:solidFill>
                    <a:schemeClr val="tx2">
                      <a:lumMod val="75000"/>
                    </a:schemeClr>
                  </a:solidFill>
                </a:ln>
                <a:solidFill>
                  <a:schemeClr val="tx2">
                    <a:lumMod val="50000"/>
                  </a:schemeClr>
                </a:solidFill>
                <a:effectLst/>
                <a:uLnTx/>
                <a:uFillTx/>
                <a:latin typeface="+mj-lt"/>
                <a:ea typeface="+mj-ea"/>
                <a:cs typeface="+mj-cs"/>
              </a:rPr>
              <a:t> </a:t>
            </a:r>
            <a:r>
              <a:rPr kumimoji="0" lang="en-IN" sz="1600" b="1" i="0" u="none" strike="noStrike" kern="1200" cap="none" spc="0" normalizeH="0" baseline="0" noProof="0" dirty="0" err="1">
                <a:ln>
                  <a:solidFill>
                    <a:schemeClr val="tx2">
                      <a:lumMod val="75000"/>
                    </a:schemeClr>
                  </a:solidFill>
                </a:ln>
                <a:solidFill>
                  <a:schemeClr val="tx2">
                    <a:lumMod val="50000"/>
                  </a:schemeClr>
                </a:solidFill>
                <a:effectLst/>
                <a:uLnTx/>
                <a:uFillTx/>
                <a:latin typeface="+mj-lt"/>
                <a:ea typeface="+mj-ea"/>
                <a:cs typeface="+mj-cs"/>
              </a:rPr>
              <a:t>retinalis</a:t>
            </a:r>
            <a:r>
              <a:rPr kumimoji="0" lang="en-IN" sz="1600" b="1" i="0" u="none" strike="noStrike" kern="1200" cap="none" spc="0" normalizeH="0" baseline="0" noProof="0" dirty="0">
                <a:ln>
                  <a:solidFill>
                    <a:schemeClr val="tx2">
                      <a:lumMod val="75000"/>
                    </a:schemeClr>
                  </a:solidFill>
                </a:ln>
                <a:solidFill>
                  <a:schemeClr val="tx2">
                    <a:lumMod val="50000"/>
                  </a:schemeClr>
                </a:solidFill>
                <a:effectLst/>
                <a:uLnTx/>
                <a:uFillTx/>
                <a:latin typeface="+mj-lt"/>
                <a:ea typeface="+mj-ea"/>
                <a:cs typeface="+mj-cs"/>
              </a:rPr>
              <a:t>:</a:t>
            </a:r>
            <a:endParaRPr kumimoji="0" lang="en-IN" sz="1600" b="0" i="0" u="none" strike="noStrike" kern="1200" cap="none" spc="0" normalizeH="0" baseline="0" noProof="0" dirty="0">
              <a:ln>
                <a:solidFill>
                  <a:schemeClr val="tx2">
                    <a:lumMod val="75000"/>
                  </a:schemeClr>
                </a:solidFill>
              </a:ln>
              <a:solidFill>
                <a:schemeClr val="tx2">
                  <a:lumMod val="50000"/>
                </a:schemeClr>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0999" cy="1143000"/>
          </a:xfrm>
        </p:spPr>
        <p:txBody>
          <a:bodyPr>
            <a:normAutofit fontScale="90000"/>
          </a:bodyPr>
          <a:lstStyle/>
          <a:p>
            <a:r>
              <a:rPr lang="en-US" cap="none"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How   to   Calculate  LDL Cholesterol?</a:t>
            </a:r>
            <a:endParaRPr lang="en-IN" cap="none"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7" name="Content Placeholder 2"/>
          <p:cNvSpPr>
            <a:spLocks noGrp="1"/>
          </p:cNvSpPr>
          <p:nvPr>
            <p:ph idx="1"/>
          </p:nvPr>
        </p:nvSpPr>
        <p:spPr>
          <a:xfrm>
            <a:off x="609600" y="1417638"/>
            <a:ext cx="8077199" cy="4708525"/>
          </a:xfrm>
          <a:prstGeom prst="rect">
            <a:avLst/>
          </a:prstGeom>
        </p:spPr>
        <p:txBody>
          <a:bodyPr/>
          <a:lstStyle/>
          <a:p>
            <a:pPr marL="0" indent="0">
              <a:spcBef>
                <a:spcPts val="1200"/>
              </a:spcBef>
              <a:spcAft>
                <a:spcPts val="1200"/>
              </a:spcAft>
              <a:buClrTx/>
              <a:buSzTx/>
            </a:pPr>
            <a:r>
              <a:rPr kumimoji="0" lang="en-US" sz="2400" b="0" i="0" u="none" strike="noStrike" kern="0" cap="none" spc="0" normalizeH="0" baseline="0" noProof="0" dirty="0">
                <a:ln>
                  <a:noFill/>
                </a:ln>
                <a:solidFill>
                  <a:srgbClr val="523E26"/>
                </a:solidFill>
                <a:effectLst/>
                <a:uLnTx/>
                <a:uFillTx/>
                <a:latin typeface="Andalus" pitchFamily="18" charset="-78"/>
                <a:cs typeface="Andalus" pitchFamily="18" charset="-78"/>
              </a:rPr>
              <a:t>HDL &amp; TGs are measured directly in the lab.</a:t>
            </a:r>
          </a:p>
          <a:p>
            <a:pPr marL="0" indent="0">
              <a:spcBef>
                <a:spcPts val="1200"/>
              </a:spcBef>
              <a:spcAft>
                <a:spcPts val="1200"/>
              </a:spcAft>
              <a:buClrTx/>
              <a:buSzTx/>
            </a:pPr>
            <a:r>
              <a:rPr kumimoji="0" lang="en-US" sz="2400" b="0" i="0" u="none" strike="noStrike" kern="0" cap="none" spc="0" normalizeH="0" baseline="0" noProof="0" dirty="0">
                <a:ln>
                  <a:noFill/>
                </a:ln>
                <a:solidFill>
                  <a:srgbClr val="523E26"/>
                </a:solidFill>
                <a:effectLst/>
                <a:uLnTx/>
                <a:uFillTx/>
                <a:latin typeface="Andalus" pitchFamily="18" charset="-78"/>
                <a:cs typeface="Andalus" pitchFamily="18" charset="-78"/>
              </a:rPr>
              <a:t>LDL can be calculated using a specific equation.</a:t>
            </a:r>
          </a:p>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400" b="0" i="0" u="none" strike="noStrike" kern="0" cap="none" spc="0" normalizeH="0" baseline="0" noProof="0" dirty="0">
              <a:ln>
                <a:noFill/>
              </a:ln>
              <a:solidFill>
                <a:srgbClr val="523E26"/>
              </a:solidFill>
              <a:effectLst/>
              <a:uLnTx/>
              <a:uFillTx/>
              <a:latin typeface="Andalus" pitchFamily="18" charset="-78"/>
              <a:cs typeface="Andalus" pitchFamily="18" charset="-78"/>
            </a:endParaRPr>
          </a:p>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400" b="0" i="0" u="none" strike="noStrike" kern="0" cap="none" spc="0" normalizeH="0" baseline="0" noProof="0" dirty="0">
              <a:ln>
                <a:noFill/>
              </a:ln>
              <a:solidFill>
                <a:srgbClr val="523E26"/>
              </a:solidFill>
              <a:effectLst/>
              <a:uLnTx/>
              <a:uFillTx/>
              <a:latin typeface="Andalus" pitchFamily="18" charset="-78"/>
              <a:cs typeface="Andalus" pitchFamily="18" charset="-78"/>
            </a:endParaRPr>
          </a:p>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400" b="0" i="0" u="none" strike="noStrike" kern="0" cap="none" spc="0" normalizeH="0" baseline="0" noProof="0" dirty="0">
              <a:ln>
                <a:noFill/>
              </a:ln>
              <a:solidFill>
                <a:srgbClr val="523E26"/>
              </a:solidFill>
              <a:effectLst/>
              <a:uLnTx/>
              <a:uFillTx/>
              <a:latin typeface="Andalus" pitchFamily="18" charset="-78"/>
              <a:cs typeface="Andalus" pitchFamily="18" charset="-78"/>
            </a:endParaRPr>
          </a:p>
          <a:p>
            <a:pPr marL="0" indent="0">
              <a:spcBef>
                <a:spcPts val="1200"/>
              </a:spcBef>
              <a:spcAft>
                <a:spcPts val="1200"/>
              </a:spcAft>
              <a:buClrTx/>
              <a:buSzTx/>
            </a:pPr>
            <a:r>
              <a:rPr kumimoji="0" lang="en-US" sz="2400" b="0" i="0" u="none" strike="noStrike" kern="0" cap="none" spc="0" normalizeH="0" baseline="0" noProof="0" dirty="0">
                <a:ln>
                  <a:noFill/>
                </a:ln>
                <a:solidFill>
                  <a:srgbClr val="523E26"/>
                </a:solidFill>
                <a:effectLst/>
                <a:uLnTx/>
                <a:uFillTx/>
                <a:latin typeface="Andalus" pitchFamily="18" charset="-78"/>
                <a:cs typeface="Andalus" pitchFamily="18" charset="-78"/>
              </a:rPr>
              <a:t>If TG is &gt; 400 mg/dl then this formula is not accurate &amp; LDL must be measured directly in the lab.</a:t>
            </a:r>
          </a:p>
        </p:txBody>
      </p:sp>
      <p:sp>
        <p:nvSpPr>
          <p:cNvPr id="5" name="Slide Number Placeholder 4"/>
          <p:cNvSpPr>
            <a:spLocks noGrp="1"/>
          </p:cNvSpPr>
          <p:nvPr>
            <p:ph type="sldNum" sz="quarter" idx="12"/>
          </p:nvPr>
        </p:nvSpPr>
        <p:spPr/>
        <p:txBody>
          <a:bodyPr/>
          <a:lstStyle/>
          <a:p>
            <a:fld id="{8557CD05-1A93-40BF-BDF1-07CA5CA97E22}" type="slidenum">
              <a:rPr lang="en-US" smtClean="0"/>
              <a:pPr/>
              <a:t>21</a:t>
            </a:fld>
            <a:endParaRPr lang="en-US"/>
          </a:p>
        </p:txBody>
      </p:sp>
      <p:sp>
        <p:nvSpPr>
          <p:cNvPr id="9" name="Round Diagonal Corner Rectangle 8"/>
          <p:cNvSpPr/>
          <p:nvPr/>
        </p:nvSpPr>
        <p:spPr>
          <a:xfrm>
            <a:off x="1295400" y="2819400"/>
            <a:ext cx="6696744" cy="1214446"/>
          </a:xfrm>
          <a:prstGeom prst="round2DiagRect">
            <a:avLst/>
          </a:prstGeom>
          <a:solidFill>
            <a:schemeClr val="tx2">
              <a:lumMod val="60000"/>
              <a:lumOff val="40000"/>
              <a:alpha val="61000"/>
            </a:scheme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Arial"/>
                <a:ea typeface="+mn-ea"/>
                <a:cs typeface="+mn-cs"/>
              </a:rPr>
              <a:t>LDL-C</a:t>
            </a:r>
            <a:r>
              <a:rPr kumimoji="0" lang="en-US" sz="2400" b="0" i="0" u="none" strike="noStrike" kern="0" cap="none" spc="0" normalizeH="0" baseline="0" noProof="0" dirty="0">
                <a:ln>
                  <a:noFill/>
                </a:ln>
                <a:solidFill>
                  <a:srgbClr val="FFFFFF"/>
                </a:solidFill>
                <a:effectLst/>
                <a:uLnTx/>
                <a:uFillTx/>
                <a:latin typeface="Arial"/>
                <a:ea typeface="+mn-ea"/>
                <a:cs typeface="+mn-cs"/>
              </a:rPr>
              <a:t> = Total Cholesterol – (HDL-C + TG/5)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14"/>
            <a:ext cx="8786874" cy="536076"/>
          </a:xfrm>
          <a:blipFill>
            <a:blip r:embed="rId2"/>
            <a:tile tx="0" ty="0" sx="100000" sy="100000" flip="none" algn="tl"/>
          </a:blipFill>
        </p:spPr>
        <p:txBody>
          <a:bodyPr/>
          <a:lstStyle/>
          <a:p>
            <a:pPr algn="ctr"/>
            <a:r>
              <a:rPr lang="en-IN" sz="2800" dirty="0">
                <a:solidFill>
                  <a:srgbClr val="FFFF00"/>
                </a:solidFill>
                <a:latin typeface="Lucida Calligraphy" pitchFamily="66" charset="0"/>
              </a:rPr>
              <a:t>Diagnosis &amp; screening:</a:t>
            </a:r>
          </a:p>
        </p:txBody>
      </p:sp>
      <p:graphicFrame>
        <p:nvGraphicFramePr>
          <p:cNvPr id="6" name="Table 5"/>
          <p:cNvGraphicFramePr>
            <a:graphicFrameLocks noGrp="1"/>
          </p:cNvGraphicFramePr>
          <p:nvPr/>
        </p:nvGraphicFramePr>
        <p:xfrm>
          <a:off x="152400" y="714351"/>
          <a:ext cx="8777318" cy="5954698"/>
        </p:xfrm>
        <a:graphic>
          <a:graphicData uri="http://schemas.openxmlformats.org/drawingml/2006/table">
            <a:tbl>
              <a:tblPr firstRow="1" bandRow="1">
                <a:tableStyleId>{F5AB1C69-6EDB-4FF4-983F-18BD219EF322}</a:tableStyleId>
              </a:tblPr>
              <a:tblGrid>
                <a:gridCol w="2919402">
                  <a:extLst>
                    <a:ext uri="{9D8B030D-6E8A-4147-A177-3AD203B41FA5}">
                      <a16:colId xmlns:a16="http://schemas.microsoft.com/office/drawing/2014/main" val="20000"/>
                    </a:ext>
                  </a:extLst>
                </a:gridCol>
                <a:gridCol w="2928958">
                  <a:extLst>
                    <a:ext uri="{9D8B030D-6E8A-4147-A177-3AD203B41FA5}">
                      <a16:colId xmlns:a16="http://schemas.microsoft.com/office/drawing/2014/main" val="20001"/>
                    </a:ext>
                  </a:extLst>
                </a:gridCol>
                <a:gridCol w="2928958">
                  <a:extLst>
                    <a:ext uri="{9D8B030D-6E8A-4147-A177-3AD203B41FA5}">
                      <a16:colId xmlns:a16="http://schemas.microsoft.com/office/drawing/2014/main" val="20002"/>
                    </a:ext>
                  </a:extLst>
                </a:gridCol>
              </a:tblGrid>
              <a:tr h="395291">
                <a:tc>
                  <a:txBody>
                    <a:bodyPr/>
                    <a:lstStyle/>
                    <a:p>
                      <a:pPr algn="just">
                        <a:lnSpc>
                          <a:spcPct val="115000"/>
                        </a:lnSpc>
                        <a:spcAft>
                          <a:spcPts val="0"/>
                        </a:spcAft>
                      </a:pPr>
                      <a:r>
                        <a:rPr lang="en-US" sz="2400" b="0" dirty="0">
                          <a:latin typeface="Andalus" pitchFamily="18" charset="-78"/>
                          <a:cs typeface="Andalus" pitchFamily="18" charset="-78"/>
                        </a:rPr>
                        <a:t>Serum Lipoproteins</a:t>
                      </a:r>
                      <a:endParaRPr lang="en-IN" sz="2400" b="0" dirty="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2400" b="0" dirty="0">
                          <a:latin typeface="Andalus" pitchFamily="18" charset="-78"/>
                          <a:cs typeface="Andalus" pitchFamily="18" charset="-78"/>
                        </a:rPr>
                        <a:t>Fasting values( mg/dl)</a:t>
                      </a:r>
                      <a:endParaRPr lang="en-IN" sz="2400" b="0" dirty="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2400" b="0" dirty="0">
                          <a:latin typeface="Andalus" pitchFamily="18" charset="-78"/>
                          <a:cs typeface="Andalus" pitchFamily="18" charset="-78"/>
                        </a:rPr>
                        <a:t>Interpretation</a:t>
                      </a:r>
                      <a:endParaRPr lang="en-IN" sz="24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00"/>
                  </a:ext>
                </a:extLst>
              </a:tr>
              <a:tr h="395291">
                <a:tc rowSpan="3">
                  <a:txBody>
                    <a:bodyPr/>
                    <a:lstStyle/>
                    <a:p>
                      <a:pPr algn="just">
                        <a:lnSpc>
                          <a:spcPct val="115000"/>
                        </a:lnSpc>
                        <a:spcAft>
                          <a:spcPts val="0"/>
                        </a:spcAft>
                      </a:pPr>
                      <a:r>
                        <a:rPr lang="en-US" sz="1800" b="0" dirty="0">
                          <a:latin typeface="Andalus" pitchFamily="18" charset="-78"/>
                          <a:cs typeface="Andalus" pitchFamily="18" charset="-78"/>
                        </a:rPr>
                        <a:t>Total cholesterol</a:t>
                      </a:r>
                      <a:endParaRPr lang="en-IN" sz="1800" b="0" dirty="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a:latin typeface="Andalus" pitchFamily="18" charset="-78"/>
                          <a:cs typeface="Andalus" pitchFamily="18" charset="-78"/>
                        </a:rPr>
                        <a:t>&lt; 200</a:t>
                      </a:r>
                      <a:endParaRPr lang="en-IN" sz="1800" b="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Desirable</a:t>
                      </a:r>
                      <a:endParaRPr lang="en-IN" sz="18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01"/>
                  </a:ext>
                </a:extLst>
              </a:tr>
              <a:tr h="395291">
                <a:tc vMerge="1">
                  <a:txBody>
                    <a:bodyPr/>
                    <a:lstStyle/>
                    <a:p>
                      <a:endParaRPr lang="en-IN"/>
                    </a:p>
                  </a:txBody>
                  <a:tcPr/>
                </a:tc>
                <a:tc>
                  <a:txBody>
                    <a:bodyPr/>
                    <a:lstStyle/>
                    <a:p>
                      <a:pPr algn="just">
                        <a:lnSpc>
                          <a:spcPct val="115000"/>
                        </a:lnSpc>
                        <a:spcAft>
                          <a:spcPts val="0"/>
                        </a:spcAft>
                      </a:pPr>
                      <a:r>
                        <a:rPr lang="en-US" sz="1800" b="0" dirty="0">
                          <a:latin typeface="Andalus" pitchFamily="18" charset="-78"/>
                          <a:cs typeface="Andalus" pitchFamily="18" charset="-78"/>
                        </a:rPr>
                        <a:t>200 -239</a:t>
                      </a:r>
                      <a:endParaRPr lang="en-IN" sz="1800" b="0" dirty="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Borderline High</a:t>
                      </a:r>
                      <a:endParaRPr lang="en-IN" sz="18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02"/>
                  </a:ext>
                </a:extLst>
              </a:tr>
              <a:tr h="395291">
                <a:tc vMerge="1">
                  <a:txBody>
                    <a:bodyPr/>
                    <a:lstStyle/>
                    <a:p>
                      <a:endParaRPr lang="en-IN"/>
                    </a:p>
                  </a:txBody>
                  <a:tcPr/>
                </a:tc>
                <a:tc>
                  <a:txBody>
                    <a:bodyPr/>
                    <a:lstStyle/>
                    <a:p>
                      <a:pPr algn="just">
                        <a:lnSpc>
                          <a:spcPct val="115000"/>
                        </a:lnSpc>
                        <a:spcAft>
                          <a:spcPts val="0"/>
                        </a:spcAft>
                      </a:pPr>
                      <a:r>
                        <a:rPr lang="en-US" sz="1800" b="0" dirty="0">
                          <a:latin typeface="Andalus" pitchFamily="18" charset="-78"/>
                          <a:cs typeface="Andalus" pitchFamily="18" charset="-78"/>
                        </a:rPr>
                        <a:t>&gt; or = 240</a:t>
                      </a:r>
                      <a:endParaRPr lang="en-IN" sz="1800" b="0" dirty="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High</a:t>
                      </a:r>
                      <a:endParaRPr lang="en-IN" sz="18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03"/>
                  </a:ext>
                </a:extLst>
              </a:tr>
              <a:tr h="395291">
                <a:tc rowSpan="5">
                  <a:txBody>
                    <a:bodyPr/>
                    <a:lstStyle/>
                    <a:p>
                      <a:pPr algn="just">
                        <a:lnSpc>
                          <a:spcPct val="115000"/>
                        </a:lnSpc>
                        <a:spcAft>
                          <a:spcPts val="0"/>
                        </a:spcAft>
                      </a:pPr>
                      <a:r>
                        <a:rPr lang="en-US" sz="1800" b="0" dirty="0">
                          <a:latin typeface="Andalus" pitchFamily="18" charset="-78"/>
                          <a:cs typeface="Andalus" pitchFamily="18" charset="-78"/>
                        </a:rPr>
                        <a:t>LDL cholesterol</a:t>
                      </a:r>
                      <a:endParaRPr lang="en-IN" sz="1800" b="0" dirty="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&lt; 100</a:t>
                      </a:r>
                      <a:endParaRPr lang="en-IN" sz="1800" b="0" dirty="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Optimal</a:t>
                      </a:r>
                      <a:endParaRPr lang="en-IN" sz="18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04"/>
                  </a:ext>
                </a:extLst>
              </a:tr>
              <a:tr h="395291">
                <a:tc vMerge="1">
                  <a:txBody>
                    <a:bodyPr/>
                    <a:lstStyle/>
                    <a:p>
                      <a:endParaRPr lang="en-IN"/>
                    </a:p>
                  </a:txBody>
                  <a:tcPr/>
                </a:tc>
                <a:tc>
                  <a:txBody>
                    <a:bodyPr/>
                    <a:lstStyle/>
                    <a:p>
                      <a:pPr algn="just">
                        <a:lnSpc>
                          <a:spcPct val="115000"/>
                        </a:lnSpc>
                        <a:spcAft>
                          <a:spcPts val="0"/>
                        </a:spcAft>
                      </a:pPr>
                      <a:r>
                        <a:rPr lang="en-US" sz="1800" b="0" dirty="0">
                          <a:latin typeface="Andalus" pitchFamily="18" charset="-78"/>
                          <a:cs typeface="Andalus" pitchFamily="18" charset="-78"/>
                        </a:rPr>
                        <a:t>100-129</a:t>
                      </a:r>
                      <a:endParaRPr lang="en-IN" sz="1800" b="0" dirty="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Near optimal</a:t>
                      </a:r>
                      <a:endParaRPr lang="en-IN" sz="18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05"/>
                  </a:ext>
                </a:extLst>
              </a:tr>
              <a:tr h="395291">
                <a:tc vMerge="1">
                  <a:txBody>
                    <a:bodyPr/>
                    <a:lstStyle/>
                    <a:p>
                      <a:endParaRPr lang="en-IN"/>
                    </a:p>
                  </a:txBody>
                  <a:tcPr/>
                </a:tc>
                <a:tc>
                  <a:txBody>
                    <a:bodyPr/>
                    <a:lstStyle/>
                    <a:p>
                      <a:pPr algn="just">
                        <a:lnSpc>
                          <a:spcPct val="115000"/>
                        </a:lnSpc>
                        <a:spcAft>
                          <a:spcPts val="0"/>
                        </a:spcAft>
                      </a:pPr>
                      <a:r>
                        <a:rPr lang="en-US" sz="1800" b="0" dirty="0">
                          <a:latin typeface="Andalus" pitchFamily="18" charset="-78"/>
                          <a:cs typeface="Andalus" pitchFamily="18" charset="-78"/>
                        </a:rPr>
                        <a:t>130-159</a:t>
                      </a:r>
                      <a:endParaRPr lang="en-IN" sz="1800" b="0" dirty="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Borderline high </a:t>
                      </a:r>
                      <a:endParaRPr lang="en-IN" sz="18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06"/>
                  </a:ext>
                </a:extLst>
              </a:tr>
              <a:tr h="395291">
                <a:tc vMerge="1">
                  <a:txBody>
                    <a:bodyPr/>
                    <a:lstStyle/>
                    <a:p>
                      <a:endParaRPr lang="en-IN"/>
                    </a:p>
                  </a:txBody>
                  <a:tcPr/>
                </a:tc>
                <a:tc>
                  <a:txBody>
                    <a:bodyPr/>
                    <a:lstStyle/>
                    <a:p>
                      <a:pPr algn="just">
                        <a:lnSpc>
                          <a:spcPct val="115000"/>
                        </a:lnSpc>
                        <a:spcAft>
                          <a:spcPts val="0"/>
                        </a:spcAft>
                      </a:pPr>
                      <a:r>
                        <a:rPr lang="en-US" sz="1800" b="0" dirty="0">
                          <a:latin typeface="Andalus" pitchFamily="18" charset="-78"/>
                          <a:cs typeface="Andalus" pitchFamily="18" charset="-78"/>
                        </a:rPr>
                        <a:t>160-189</a:t>
                      </a:r>
                      <a:endParaRPr lang="en-IN" sz="1800" b="0" dirty="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High</a:t>
                      </a:r>
                      <a:endParaRPr lang="en-IN" sz="18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07"/>
                  </a:ext>
                </a:extLst>
              </a:tr>
              <a:tr h="395291">
                <a:tc vMerge="1">
                  <a:txBody>
                    <a:bodyPr/>
                    <a:lstStyle/>
                    <a:p>
                      <a:endParaRPr lang="en-IN"/>
                    </a:p>
                  </a:txBody>
                  <a:tcPr/>
                </a:tc>
                <a:tc>
                  <a:txBody>
                    <a:bodyPr/>
                    <a:lstStyle/>
                    <a:p>
                      <a:pPr algn="just">
                        <a:lnSpc>
                          <a:spcPct val="115000"/>
                        </a:lnSpc>
                        <a:spcAft>
                          <a:spcPts val="0"/>
                        </a:spcAft>
                      </a:pPr>
                      <a:r>
                        <a:rPr lang="en-US" sz="1800" b="0" dirty="0">
                          <a:latin typeface="Andalus" pitchFamily="18" charset="-78"/>
                          <a:cs typeface="Andalus" pitchFamily="18" charset="-78"/>
                        </a:rPr>
                        <a:t>&gt; or = 190 </a:t>
                      </a:r>
                      <a:endParaRPr lang="en-IN" sz="1800" b="0" dirty="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Very High</a:t>
                      </a:r>
                      <a:endParaRPr lang="en-IN" sz="18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08"/>
                  </a:ext>
                </a:extLst>
              </a:tr>
              <a:tr h="395291">
                <a:tc rowSpan="2">
                  <a:txBody>
                    <a:bodyPr/>
                    <a:lstStyle/>
                    <a:p>
                      <a:pPr algn="just">
                        <a:lnSpc>
                          <a:spcPct val="115000"/>
                        </a:lnSpc>
                        <a:spcAft>
                          <a:spcPts val="0"/>
                        </a:spcAft>
                      </a:pPr>
                      <a:r>
                        <a:rPr lang="en-US" sz="1800" b="0" dirty="0">
                          <a:latin typeface="Andalus" pitchFamily="18" charset="-78"/>
                          <a:cs typeface="Andalus" pitchFamily="18" charset="-78"/>
                        </a:rPr>
                        <a:t>HDL cholesterol</a:t>
                      </a:r>
                      <a:endParaRPr lang="en-IN" sz="1800" b="0" dirty="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a:latin typeface="Andalus" pitchFamily="18" charset="-78"/>
                          <a:cs typeface="Andalus" pitchFamily="18" charset="-78"/>
                        </a:rPr>
                        <a:t>&lt; 40</a:t>
                      </a:r>
                      <a:endParaRPr lang="en-IN" sz="1800" b="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Low</a:t>
                      </a:r>
                      <a:endParaRPr lang="en-IN" sz="18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09"/>
                  </a:ext>
                </a:extLst>
              </a:tr>
              <a:tr h="395291">
                <a:tc vMerge="1">
                  <a:txBody>
                    <a:bodyPr/>
                    <a:lstStyle/>
                    <a:p>
                      <a:endParaRPr lang="en-IN"/>
                    </a:p>
                  </a:txBody>
                  <a:tcPr/>
                </a:tc>
                <a:tc>
                  <a:txBody>
                    <a:bodyPr/>
                    <a:lstStyle/>
                    <a:p>
                      <a:pPr algn="just">
                        <a:lnSpc>
                          <a:spcPct val="115000"/>
                        </a:lnSpc>
                        <a:spcAft>
                          <a:spcPts val="0"/>
                        </a:spcAft>
                      </a:pPr>
                      <a:r>
                        <a:rPr lang="en-US" sz="1800" b="0" dirty="0">
                          <a:latin typeface="Andalus" pitchFamily="18" charset="-78"/>
                          <a:cs typeface="Andalus" pitchFamily="18" charset="-78"/>
                        </a:rPr>
                        <a:t>&gt;or = 60</a:t>
                      </a:r>
                      <a:endParaRPr lang="en-IN" sz="1800" b="0" dirty="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High</a:t>
                      </a:r>
                      <a:endParaRPr lang="en-IN" sz="18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10"/>
                  </a:ext>
                </a:extLst>
              </a:tr>
              <a:tr h="395291">
                <a:tc rowSpan="4">
                  <a:txBody>
                    <a:bodyPr/>
                    <a:lstStyle/>
                    <a:p>
                      <a:pPr algn="just">
                        <a:lnSpc>
                          <a:spcPct val="115000"/>
                        </a:lnSpc>
                        <a:spcAft>
                          <a:spcPts val="0"/>
                        </a:spcAft>
                      </a:pPr>
                      <a:r>
                        <a:rPr lang="en-US" sz="1800" b="0" dirty="0">
                          <a:latin typeface="Andalus" pitchFamily="18" charset="-78"/>
                          <a:cs typeface="Andalus" pitchFamily="18" charset="-78"/>
                        </a:rPr>
                        <a:t>Triglycerides</a:t>
                      </a:r>
                      <a:endParaRPr lang="en-IN" sz="1800" b="0" dirty="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&lt; 150</a:t>
                      </a:r>
                      <a:endParaRPr lang="en-IN" sz="1800" b="0" dirty="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Desirable</a:t>
                      </a:r>
                      <a:endParaRPr lang="en-IN" sz="18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11"/>
                  </a:ext>
                </a:extLst>
              </a:tr>
              <a:tr h="395291">
                <a:tc vMerge="1">
                  <a:txBody>
                    <a:bodyPr/>
                    <a:lstStyle/>
                    <a:p>
                      <a:endParaRPr lang="en-IN"/>
                    </a:p>
                  </a:txBody>
                  <a:tcPr/>
                </a:tc>
                <a:tc>
                  <a:txBody>
                    <a:bodyPr/>
                    <a:lstStyle/>
                    <a:p>
                      <a:pPr algn="just">
                        <a:lnSpc>
                          <a:spcPct val="115000"/>
                        </a:lnSpc>
                        <a:spcAft>
                          <a:spcPts val="0"/>
                        </a:spcAft>
                      </a:pPr>
                      <a:r>
                        <a:rPr lang="en-US" sz="1800" b="0">
                          <a:latin typeface="Andalus" pitchFamily="18" charset="-78"/>
                          <a:cs typeface="Andalus" pitchFamily="18" charset="-78"/>
                        </a:rPr>
                        <a:t>150-199</a:t>
                      </a:r>
                      <a:endParaRPr lang="en-IN" sz="1800" b="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Borderline high</a:t>
                      </a:r>
                      <a:endParaRPr lang="en-IN" sz="18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12"/>
                  </a:ext>
                </a:extLst>
              </a:tr>
              <a:tr h="395291">
                <a:tc vMerge="1">
                  <a:txBody>
                    <a:bodyPr/>
                    <a:lstStyle/>
                    <a:p>
                      <a:endParaRPr lang="en-IN"/>
                    </a:p>
                  </a:txBody>
                  <a:tcPr/>
                </a:tc>
                <a:tc>
                  <a:txBody>
                    <a:bodyPr/>
                    <a:lstStyle/>
                    <a:p>
                      <a:pPr algn="just">
                        <a:lnSpc>
                          <a:spcPct val="115000"/>
                        </a:lnSpc>
                        <a:spcAft>
                          <a:spcPts val="0"/>
                        </a:spcAft>
                      </a:pPr>
                      <a:r>
                        <a:rPr lang="en-US" sz="1800" b="0">
                          <a:latin typeface="Andalus" pitchFamily="18" charset="-78"/>
                          <a:cs typeface="Andalus" pitchFamily="18" charset="-78"/>
                        </a:rPr>
                        <a:t>200-499</a:t>
                      </a:r>
                      <a:endParaRPr lang="en-IN" sz="1800" b="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High</a:t>
                      </a:r>
                      <a:endParaRPr lang="en-IN" sz="18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13"/>
                  </a:ext>
                </a:extLst>
              </a:tr>
              <a:tr h="395291">
                <a:tc vMerge="1">
                  <a:txBody>
                    <a:bodyPr/>
                    <a:lstStyle/>
                    <a:p>
                      <a:endParaRPr lang="en-IN"/>
                    </a:p>
                  </a:txBody>
                  <a:tcPr/>
                </a:tc>
                <a:tc>
                  <a:txBody>
                    <a:bodyPr/>
                    <a:lstStyle/>
                    <a:p>
                      <a:pPr algn="just">
                        <a:lnSpc>
                          <a:spcPct val="115000"/>
                        </a:lnSpc>
                        <a:spcAft>
                          <a:spcPts val="0"/>
                        </a:spcAft>
                      </a:pPr>
                      <a:r>
                        <a:rPr lang="en-US" sz="1800" b="0">
                          <a:latin typeface="Andalus" pitchFamily="18" charset="-78"/>
                          <a:cs typeface="Andalus" pitchFamily="18" charset="-78"/>
                        </a:rPr>
                        <a:t>&gt;or =500</a:t>
                      </a:r>
                      <a:endParaRPr lang="en-IN" sz="1800" b="0">
                        <a:latin typeface="Andalus" pitchFamily="18" charset="-78"/>
                        <a:ea typeface="Times New Roman"/>
                        <a:cs typeface="Andalus" pitchFamily="18" charset="-78"/>
                      </a:endParaRPr>
                    </a:p>
                  </a:txBody>
                  <a:tcPr marL="68580" marR="68580" marT="0" marB="0"/>
                </a:tc>
                <a:tc>
                  <a:txBody>
                    <a:bodyPr/>
                    <a:lstStyle/>
                    <a:p>
                      <a:pPr algn="just">
                        <a:lnSpc>
                          <a:spcPct val="115000"/>
                        </a:lnSpc>
                        <a:spcAft>
                          <a:spcPts val="0"/>
                        </a:spcAft>
                      </a:pPr>
                      <a:r>
                        <a:rPr lang="en-US" sz="1800" b="0" dirty="0">
                          <a:latin typeface="Andalus" pitchFamily="18" charset="-78"/>
                          <a:cs typeface="Andalus" pitchFamily="18" charset="-78"/>
                        </a:rPr>
                        <a:t>Very high</a:t>
                      </a:r>
                      <a:endParaRPr lang="en-IN" sz="18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1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58" y="274638"/>
            <a:ext cx="7485841" cy="868362"/>
          </a:xfrm>
        </p:spPr>
        <p:txBody>
          <a:bodyPr>
            <a:normAutofit fontScale="90000"/>
          </a:bodyPr>
          <a:lstStyle/>
          <a:p>
            <a:pPr lvl="0" algn="ctr">
              <a:spcBef>
                <a:spcPts val="0"/>
              </a:spcBef>
            </a:pPr>
            <a:r>
              <a:rPr lang="en-IN" sz="2400"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ea typeface="+mn-ea"/>
                <a:cs typeface="Andalus" pitchFamily="18" charset="-78"/>
              </a:rPr>
              <a:t> </a:t>
            </a:r>
            <a:r>
              <a:rPr lang="en-IN" sz="2800" b="0" cap="none" dirty="0">
                <a:ln>
                  <a:noFill/>
                </a:ln>
                <a:solidFill>
                  <a:srgbClr val="FF0000"/>
                </a:solidFill>
                <a:effectLst/>
                <a:latin typeface="Algerian" pitchFamily="82" charset="0"/>
                <a:ea typeface="+mn-ea"/>
                <a:cs typeface="Andalus" pitchFamily="18" charset="-78"/>
              </a:rPr>
              <a:t>Major  Risk factors for CAD in pt’s of </a:t>
            </a:r>
            <a:r>
              <a:rPr lang="en-IN" sz="2800" b="0" cap="none" dirty="0" err="1">
                <a:ln>
                  <a:noFill/>
                </a:ln>
                <a:solidFill>
                  <a:srgbClr val="FF0000"/>
                </a:solidFill>
                <a:effectLst/>
                <a:latin typeface="Algerian" pitchFamily="82" charset="0"/>
                <a:ea typeface="+mn-ea"/>
                <a:cs typeface="Andalus" pitchFamily="18" charset="-78"/>
              </a:rPr>
              <a:t>Dyslipidemia</a:t>
            </a:r>
            <a:r>
              <a:rPr lang="en-IN" sz="2800" b="0" cap="none" dirty="0">
                <a:ln>
                  <a:noFill/>
                </a:ln>
                <a:solidFill>
                  <a:srgbClr val="FF0000"/>
                </a:solidFill>
                <a:effectLst/>
                <a:latin typeface="Algerian" pitchFamily="82" charset="0"/>
                <a:ea typeface="+mn-ea"/>
                <a:cs typeface="Andalus" pitchFamily="18" charset="-78"/>
              </a:rPr>
              <a:t> </a:t>
            </a:r>
            <a:endParaRPr lang="en-IN" sz="2400" b="0" cap="none" dirty="0">
              <a:ln>
                <a:noFill/>
              </a:ln>
              <a:solidFill>
                <a:srgbClr val="FF0000"/>
              </a:solidFill>
              <a:effectLst/>
              <a:latin typeface="Algerian" pitchFamily="82" charset="0"/>
              <a:ea typeface="+mn-ea"/>
              <a:cs typeface="Andalus" pitchFamily="18" charset="-78"/>
            </a:endParaRPr>
          </a:p>
        </p:txBody>
      </p:sp>
      <p:graphicFrame>
        <p:nvGraphicFramePr>
          <p:cNvPr id="8" name="Content Placeholder 3"/>
          <p:cNvGraphicFramePr>
            <a:graphicFrameLocks noGrp="1"/>
          </p:cNvGraphicFramePr>
          <p:nvPr>
            <p:ph idx="1"/>
          </p:nvPr>
        </p:nvGraphicFramePr>
        <p:xfrm>
          <a:off x="609601" y="1486558"/>
          <a:ext cx="8305798" cy="4914240"/>
        </p:xfrm>
        <a:graphic>
          <a:graphicData uri="http://schemas.openxmlformats.org/drawingml/2006/table">
            <a:tbl>
              <a:tblPr firstRow="1" bandRow="1">
                <a:tableStyleId>{B301B821-A1FF-4177-AEE7-76D212191A09}</a:tableStyleId>
              </a:tblPr>
              <a:tblGrid>
                <a:gridCol w="4152899">
                  <a:extLst>
                    <a:ext uri="{9D8B030D-6E8A-4147-A177-3AD203B41FA5}">
                      <a16:colId xmlns:a16="http://schemas.microsoft.com/office/drawing/2014/main" val="20000"/>
                    </a:ext>
                  </a:extLst>
                </a:gridCol>
                <a:gridCol w="4152899">
                  <a:extLst>
                    <a:ext uri="{9D8B030D-6E8A-4147-A177-3AD203B41FA5}">
                      <a16:colId xmlns:a16="http://schemas.microsoft.com/office/drawing/2014/main" val="20001"/>
                    </a:ext>
                  </a:extLst>
                </a:gridCol>
              </a:tblGrid>
              <a:tr h="657663">
                <a:tc>
                  <a:txBody>
                    <a:bodyPr/>
                    <a:lstStyle/>
                    <a:p>
                      <a:r>
                        <a:rPr lang="en-US" sz="2200" kern="1200" baseline="0" dirty="0"/>
                        <a:t>Modifiable Risk Factors</a:t>
                      </a:r>
                      <a:endParaRPr lang="en-US" sz="2200" dirty="0">
                        <a:solidFill>
                          <a:srgbClr val="FFC000"/>
                        </a:solidFill>
                      </a:endParaRPr>
                    </a:p>
                  </a:txBody>
                  <a:tcPr/>
                </a:tc>
                <a:tc>
                  <a:txBody>
                    <a:bodyPr/>
                    <a:lstStyle/>
                    <a:p>
                      <a:r>
                        <a:rPr lang="en-US" sz="2200" kern="1200" baseline="0" dirty="0"/>
                        <a:t>Non Modifiable Risk Factors</a:t>
                      </a:r>
                      <a:endParaRPr lang="en-US" sz="2200" dirty="0">
                        <a:solidFill>
                          <a:srgbClr val="FFC000"/>
                        </a:solidFill>
                      </a:endParaRPr>
                    </a:p>
                  </a:txBody>
                  <a:tcPr/>
                </a:tc>
                <a:extLst>
                  <a:ext uri="{0D108BD9-81ED-4DB2-BD59-A6C34878D82A}">
                    <a16:rowId xmlns:a16="http://schemas.microsoft.com/office/drawing/2014/main" val="10000"/>
                  </a:ext>
                </a:extLst>
              </a:tr>
              <a:tr h="569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mn-lt"/>
                        </a:rPr>
                        <a:t>Hypertension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mn-lt"/>
                        </a:rPr>
                        <a:t>Age</a:t>
                      </a:r>
                      <a:r>
                        <a:rPr lang="en-US" sz="2000" b="1" baseline="0" dirty="0">
                          <a:solidFill>
                            <a:schemeClr val="tx1"/>
                          </a:solidFill>
                          <a:latin typeface="+mn-lt"/>
                        </a:rPr>
                        <a:t> </a:t>
                      </a:r>
                      <a:endParaRPr lang="en-US" sz="2000" b="1" dirty="0">
                        <a:solidFill>
                          <a:schemeClr val="tx1"/>
                        </a:solidFill>
                        <a:latin typeface="+mn-lt"/>
                      </a:endParaRPr>
                    </a:p>
                  </a:txBody>
                  <a:tcPr/>
                </a:tc>
                <a:extLst>
                  <a:ext uri="{0D108BD9-81ED-4DB2-BD59-A6C34878D82A}">
                    <a16:rowId xmlns:a16="http://schemas.microsoft.com/office/drawing/2014/main" val="10001"/>
                  </a:ext>
                </a:extLst>
              </a:tr>
              <a:tr h="569973">
                <a:tc>
                  <a:txBody>
                    <a:bodyPr/>
                    <a:lstStyle/>
                    <a:p>
                      <a:r>
                        <a:rPr lang="en-US" sz="2400" dirty="0"/>
                        <a:t>Cigarette smoking</a:t>
                      </a:r>
                      <a:endParaRPr lang="en-US" sz="2400" dirty="0">
                        <a:solidFill>
                          <a:srgbClr val="002060"/>
                        </a:solidFill>
                      </a:endParaRPr>
                    </a:p>
                  </a:txBody>
                  <a:tcPr/>
                </a:tc>
                <a:tc>
                  <a:txBody>
                    <a:bodyPr/>
                    <a:lstStyle/>
                    <a:p>
                      <a:r>
                        <a:rPr lang="en-US" sz="2400" dirty="0"/>
                        <a:t>Male</a:t>
                      </a:r>
                      <a:endParaRPr lang="en-US" sz="2400" dirty="0">
                        <a:solidFill>
                          <a:srgbClr val="002060"/>
                        </a:solidFill>
                      </a:endParaRPr>
                    </a:p>
                  </a:txBody>
                  <a:tcPr/>
                </a:tc>
                <a:extLst>
                  <a:ext uri="{0D108BD9-81ED-4DB2-BD59-A6C34878D82A}">
                    <a16:rowId xmlns:a16="http://schemas.microsoft.com/office/drawing/2014/main" val="10002"/>
                  </a:ext>
                </a:extLst>
              </a:tr>
              <a:tr h="836739">
                <a:tc>
                  <a:txBody>
                    <a:bodyPr/>
                    <a:lstStyle/>
                    <a:p>
                      <a:r>
                        <a:rPr lang="en-US" sz="2400" kern="1200" baseline="0" dirty="0" err="1"/>
                        <a:t>Thrombogenic</a:t>
                      </a:r>
                      <a:r>
                        <a:rPr lang="en-US" sz="2400" kern="1200" baseline="0" dirty="0"/>
                        <a:t>/ </a:t>
                      </a:r>
                      <a:r>
                        <a:rPr lang="en-US" sz="2400" kern="1200" baseline="0" dirty="0" err="1"/>
                        <a:t>hemostatic</a:t>
                      </a:r>
                      <a:r>
                        <a:rPr lang="en-US" sz="2400" kern="1200" baseline="0" dirty="0"/>
                        <a:t> state</a:t>
                      </a:r>
                      <a:endParaRPr lang="en-US" sz="2400" dirty="0">
                        <a:solidFill>
                          <a:srgbClr val="002060"/>
                        </a:solidFill>
                      </a:endParaRPr>
                    </a:p>
                  </a:txBody>
                  <a:tcPr/>
                </a:tc>
                <a:tc>
                  <a:txBody>
                    <a:bodyPr/>
                    <a:lstStyle/>
                    <a:p>
                      <a:r>
                        <a:rPr lang="en-US" sz="2400" dirty="0"/>
                        <a:t>Family</a:t>
                      </a:r>
                      <a:r>
                        <a:rPr lang="en-US" sz="2400" baseline="0" dirty="0"/>
                        <a:t> history of premature CHD</a:t>
                      </a:r>
                      <a:endParaRPr lang="en-US" sz="2400" dirty="0">
                        <a:solidFill>
                          <a:srgbClr val="002060"/>
                        </a:solidFill>
                      </a:endParaRPr>
                    </a:p>
                  </a:txBody>
                  <a:tcPr/>
                </a:tc>
                <a:extLst>
                  <a:ext uri="{0D108BD9-81ED-4DB2-BD59-A6C34878D82A}">
                    <a16:rowId xmlns:a16="http://schemas.microsoft.com/office/drawing/2014/main" val="10003"/>
                  </a:ext>
                </a:extLst>
              </a:tr>
              <a:tr h="569973">
                <a:tc>
                  <a:txBody>
                    <a:bodyPr/>
                    <a:lstStyle/>
                    <a:p>
                      <a:r>
                        <a:rPr lang="en-US" sz="2400" dirty="0"/>
                        <a:t>Diabetes</a:t>
                      </a:r>
                      <a:endParaRPr lang="en-US" sz="2400" dirty="0">
                        <a:solidFill>
                          <a:srgbClr val="002060"/>
                        </a:solidFill>
                      </a:endParaRPr>
                    </a:p>
                  </a:txBody>
                  <a:tcPr/>
                </a:tc>
                <a:tc>
                  <a:txBody>
                    <a:bodyPr/>
                    <a:lstStyle/>
                    <a:p>
                      <a:endParaRPr lang="en-US" sz="2400" dirty="0">
                        <a:solidFill>
                          <a:srgbClr val="002060"/>
                        </a:solidFill>
                      </a:endParaRPr>
                    </a:p>
                  </a:txBody>
                  <a:tcPr/>
                </a:tc>
                <a:extLst>
                  <a:ext uri="{0D108BD9-81ED-4DB2-BD59-A6C34878D82A}">
                    <a16:rowId xmlns:a16="http://schemas.microsoft.com/office/drawing/2014/main" val="10004"/>
                  </a:ext>
                </a:extLst>
              </a:tr>
              <a:tr h="569973">
                <a:tc>
                  <a:txBody>
                    <a:bodyPr/>
                    <a:lstStyle/>
                    <a:p>
                      <a:r>
                        <a:rPr lang="en-US" sz="2400" dirty="0"/>
                        <a:t>Obesity</a:t>
                      </a:r>
                      <a:endParaRPr lang="en-US" sz="2400" dirty="0">
                        <a:solidFill>
                          <a:srgbClr val="002060"/>
                        </a:solidFill>
                      </a:endParaRPr>
                    </a:p>
                  </a:txBody>
                  <a:tcPr/>
                </a:tc>
                <a:tc>
                  <a:txBody>
                    <a:bodyPr/>
                    <a:lstStyle/>
                    <a:p>
                      <a:endParaRPr lang="en-US" sz="2400" dirty="0">
                        <a:solidFill>
                          <a:srgbClr val="002060"/>
                        </a:solidFill>
                      </a:endParaRPr>
                    </a:p>
                  </a:txBody>
                  <a:tcPr/>
                </a:tc>
                <a:extLst>
                  <a:ext uri="{0D108BD9-81ED-4DB2-BD59-A6C34878D82A}">
                    <a16:rowId xmlns:a16="http://schemas.microsoft.com/office/drawing/2014/main" val="10005"/>
                  </a:ext>
                </a:extLst>
              </a:tr>
              <a:tr h="569973">
                <a:tc>
                  <a:txBody>
                    <a:bodyPr/>
                    <a:lstStyle/>
                    <a:p>
                      <a:r>
                        <a:rPr lang="en-US" sz="2400" dirty="0"/>
                        <a:t>Physical</a:t>
                      </a:r>
                      <a:r>
                        <a:rPr lang="en-US" sz="2400" baseline="0" dirty="0"/>
                        <a:t> inactivity</a:t>
                      </a:r>
                      <a:endParaRPr lang="en-US" sz="2400" dirty="0">
                        <a:solidFill>
                          <a:srgbClr val="002060"/>
                        </a:solidFill>
                      </a:endParaRPr>
                    </a:p>
                  </a:txBody>
                  <a:tcPr/>
                </a:tc>
                <a:tc>
                  <a:txBody>
                    <a:bodyPr/>
                    <a:lstStyle/>
                    <a:p>
                      <a:endParaRPr lang="en-US" sz="2400" dirty="0">
                        <a:solidFill>
                          <a:srgbClr val="002060"/>
                        </a:solidFill>
                      </a:endParaRPr>
                    </a:p>
                  </a:txBody>
                  <a:tcPr/>
                </a:tc>
                <a:extLst>
                  <a:ext uri="{0D108BD9-81ED-4DB2-BD59-A6C34878D82A}">
                    <a16:rowId xmlns:a16="http://schemas.microsoft.com/office/drawing/2014/main" val="10006"/>
                  </a:ext>
                </a:extLst>
              </a:tr>
              <a:tr h="569973">
                <a:tc>
                  <a:txBody>
                    <a:bodyPr/>
                    <a:lstStyle/>
                    <a:p>
                      <a:r>
                        <a:rPr lang="en-US" sz="2400" kern="1200" baseline="0" dirty="0" err="1"/>
                        <a:t>Atherogenic</a:t>
                      </a:r>
                      <a:r>
                        <a:rPr lang="en-US" sz="2400" kern="1200" baseline="0" dirty="0"/>
                        <a:t> Diet</a:t>
                      </a:r>
                      <a:endParaRPr lang="en-US" sz="2400" dirty="0">
                        <a:solidFill>
                          <a:srgbClr val="002060"/>
                        </a:solidFill>
                      </a:endParaRPr>
                    </a:p>
                  </a:txBody>
                  <a:tcPr/>
                </a:tc>
                <a:tc>
                  <a:txBody>
                    <a:bodyPr/>
                    <a:lstStyle/>
                    <a:p>
                      <a:endParaRPr lang="en-US" sz="2400" dirty="0">
                        <a:solidFill>
                          <a:srgbClr val="002060"/>
                        </a:solidFill>
                      </a:endParaRPr>
                    </a:p>
                  </a:txBody>
                  <a:tcPr/>
                </a:tc>
                <a:extLst>
                  <a:ext uri="{0D108BD9-81ED-4DB2-BD59-A6C34878D82A}">
                    <a16:rowId xmlns:a16="http://schemas.microsoft.com/office/drawing/2014/main" val="10007"/>
                  </a:ext>
                </a:extLst>
              </a:tr>
            </a:tbl>
          </a:graphicData>
        </a:graphic>
      </p:graphicFrame>
      <p:sp>
        <p:nvSpPr>
          <p:cNvPr id="6" name="Footer Placeholder 3"/>
          <p:cNvSpPr>
            <a:spLocks noGrp="1"/>
          </p:cNvSpPr>
          <p:nvPr>
            <p:ph type="ftr" sz="quarter" idx="11"/>
          </p:nvPr>
        </p:nvSpPr>
        <p:spPr/>
        <p:txBody>
          <a:bodyPr/>
          <a:lstStyle/>
          <a:p>
            <a:r>
              <a:rPr lang="en-US" sz="1600" b="1" dirty="0" err="1">
                <a:solidFill>
                  <a:srgbClr val="00B0F0"/>
                </a:solidFill>
              </a:rPr>
              <a:t>Dyslipidemia-,Medoroga</a:t>
            </a:r>
            <a:endParaRPr lang="en-US" sz="1600" b="1" dirty="0">
              <a:solidFill>
                <a:srgbClr val="00B0F0"/>
              </a:solidFill>
            </a:endParaRPr>
          </a:p>
        </p:txBody>
      </p:sp>
      <p:sp>
        <p:nvSpPr>
          <p:cNvPr id="5" name="Slide Number Placeholder 4"/>
          <p:cNvSpPr>
            <a:spLocks noGrp="1"/>
          </p:cNvSpPr>
          <p:nvPr>
            <p:ph type="sldNum" sz="quarter" idx="12"/>
          </p:nvPr>
        </p:nvSpPr>
        <p:spPr/>
        <p:txBody>
          <a:bodyPr/>
          <a:lstStyle/>
          <a:p>
            <a:fld id="{8557CD05-1A93-40BF-BDF1-07CA5CA97E22}"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0999" cy="1143000"/>
          </a:xfrm>
        </p:spPr>
        <p:txBody>
          <a:bodyPr>
            <a:normAutofit fontScale="90000"/>
          </a:bodyPr>
          <a:lstStyle/>
          <a:p>
            <a:r>
              <a:rPr lang="en-US" cap="none"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How   to   Calculate  LDL Cholesterol?</a:t>
            </a:r>
            <a:endParaRPr lang="en-IN" cap="none"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7" name="Content Placeholder 2"/>
          <p:cNvSpPr>
            <a:spLocks noGrp="1"/>
          </p:cNvSpPr>
          <p:nvPr>
            <p:ph idx="1"/>
          </p:nvPr>
        </p:nvSpPr>
        <p:spPr>
          <a:xfrm>
            <a:off x="609600" y="1417638"/>
            <a:ext cx="8077199" cy="4708525"/>
          </a:xfrm>
          <a:prstGeom prst="rect">
            <a:avLst/>
          </a:prstGeom>
        </p:spPr>
        <p:txBody>
          <a:bodyPr/>
          <a:lstStyle/>
          <a:p>
            <a:pPr marL="0" indent="0">
              <a:spcBef>
                <a:spcPts val="1200"/>
              </a:spcBef>
              <a:spcAft>
                <a:spcPts val="1200"/>
              </a:spcAft>
              <a:buClrTx/>
              <a:buSzTx/>
            </a:pPr>
            <a:r>
              <a:rPr kumimoji="0" lang="en-US" sz="2400" b="0" i="0" u="none" strike="noStrike" kern="0" cap="none" spc="0" normalizeH="0" baseline="0" noProof="0" dirty="0">
                <a:ln>
                  <a:noFill/>
                </a:ln>
                <a:solidFill>
                  <a:srgbClr val="523E26"/>
                </a:solidFill>
                <a:effectLst/>
                <a:uLnTx/>
                <a:uFillTx/>
                <a:latin typeface="Andalus" pitchFamily="18" charset="-78"/>
                <a:cs typeface="Andalus" pitchFamily="18" charset="-78"/>
              </a:rPr>
              <a:t>HDL &amp; TGs are measured directly in the lab.</a:t>
            </a:r>
          </a:p>
          <a:p>
            <a:pPr marL="0" indent="0">
              <a:spcBef>
                <a:spcPts val="1200"/>
              </a:spcBef>
              <a:spcAft>
                <a:spcPts val="1200"/>
              </a:spcAft>
              <a:buClrTx/>
              <a:buSzTx/>
            </a:pPr>
            <a:r>
              <a:rPr kumimoji="0" lang="en-US" sz="2400" b="0" i="0" u="none" strike="noStrike" kern="0" cap="none" spc="0" normalizeH="0" baseline="0" noProof="0" dirty="0">
                <a:ln>
                  <a:noFill/>
                </a:ln>
                <a:solidFill>
                  <a:srgbClr val="523E26"/>
                </a:solidFill>
                <a:effectLst/>
                <a:uLnTx/>
                <a:uFillTx/>
                <a:latin typeface="Andalus" pitchFamily="18" charset="-78"/>
                <a:cs typeface="Andalus" pitchFamily="18" charset="-78"/>
              </a:rPr>
              <a:t>LDL can be calculated using a specific equation.</a:t>
            </a:r>
          </a:p>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400" b="0" i="0" u="none" strike="noStrike" kern="0" cap="none" spc="0" normalizeH="0" baseline="0" noProof="0" dirty="0">
              <a:ln>
                <a:noFill/>
              </a:ln>
              <a:solidFill>
                <a:srgbClr val="523E26"/>
              </a:solidFill>
              <a:effectLst/>
              <a:uLnTx/>
              <a:uFillTx/>
              <a:latin typeface="Andalus" pitchFamily="18" charset="-78"/>
              <a:cs typeface="Andalus" pitchFamily="18" charset="-78"/>
            </a:endParaRPr>
          </a:p>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400" b="0" i="0" u="none" strike="noStrike" kern="0" cap="none" spc="0" normalizeH="0" baseline="0" noProof="0" dirty="0">
              <a:ln>
                <a:noFill/>
              </a:ln>
              <a:solidFill>
                <a:srgbClr val="523E26"/>
              </a:solidFill>
              <a:effectLst/>
              <a:uLnTx/>
              <a:uFillTx/>
              <a:latin typeface="Andalus" pitchFamily="18" charset="-78"/>
              <a:cs typeface="Andalus" pitchFamily="18" charset="-78"/>
            </a:endParaRPr>
          </a:p>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400" b="0" i="0" u="none" strike="noStrike" kern="0" cap="none" spc="0" normalizeH="0" baseline="0" noProof="0" dirty="0">
              <a:ln>
                <a:noFill/>
              </a:ln>
              <a:solidFill>
                <a:srgbClr val="523E26"/>
              </a:solidFill>
              <a:effectLst/>
              <a:uLnTx/>
              <a:uFillTx/>
              <a:latin typeface="Andalus" pitchFamily="18" charset="-78"/>
              <a:cs typeface="Andalus" pitchFamily="18" charset="-78"/>
            </a:endParaRPr>
          </a:p>
          <a:p>
            <a:pPr marL="0" indent="0">
              <a:spcBef>
                <a:spcPts val="1200"/>
              </a:spcBef>
              <a:spcAft>
                <a:spcPts val="1200"/>
              </a:spcAft>
              <a:buClrTx/>
              <a:buSzTx/>
            </a:pPr>
            <a:r>
              <a:rPr kumimoji="0" lang="en-US" sz="2400" b="0" i="0" u="none" strike="noStrike" kern="0" cap="none" spc="0" normalizeH="0" baseline="0" noProof="0" dirty="0">
                <a:ln>
                  <a:noFill/>
                </a:ln>
                <a:solidFill>
                  <a:srgbClr val="523E26"/>
                </a:solidFill>
                <a:effectLst/>
                <a:uLnTx/>
                <a:uFillTx/>
                <a:latin typeface="Andalus" pitchFamily="18" charset="-78"/>
                <a:cs typeface="Andalus" pitchFamily="18" charset="-78"/>
              </a:rPr>
              <a:t>If TG is &gt; 400 mg/dl then this formula is not accurate &amp; LDL must be measured directly in the lab.</a:t>
            </a:r>
          </a:p>
        </p:txBody>
      </p:sp>
      <p:sp>
        <p:nvSpPr>
          <p:cNvPr id="5" name="Slide Number Placeholder 4"/>
          <p:cNvSpPr>
            <a:spLocks noGrp="1"/>
          </p:cNvSpPr>
          <p:nvPr>
            <p:ph type="sldNum" sz="quarter" idx="12"/>
          </p:nvPr>
        </p:nvSpPr>
        <p:spPr/>
        <p:txBody>
          <a:bodyPr/>
          <a:lstStyle/>
          <a:p>
            <a:fld id="{8557CD05-1A93-40BF-BDF1-07CA5CA97E22}" type="slidenum">
              <a:rPr lang="en-US" smtClean="0"/>
              <a:pPr/>
              <a:t>24</a:t>
            </a:fld>
            <a:endParaRPr lang="en-US"/>
          </a:p>
        </p:txBody>
      </p:sp>
      <p:sp>
        <p:nvSpPr>
          <p:cNvPr id="9" name="Round Diagonal Corner Rectangle 8"/>
          <p:cNvSpPr/>
          <p:nvPr/>
        </p:nvSpPr>
        <p:spPr>
          <a:xfrm>
            <a:off x="1295400" y="2819400"/>
            <a:ext cx="6696744" cy="1214446"/>
          </a:xfrm>
          <a:prstGeom prst="round2DiagRect">
            <a:avLst/>
          </a:prstGeom>
          <a:solidFill>
            <a:schemeClr val="tx2">
              <a:lumMod val="60000"/>
              <a:lumOff val="40000"/>
              <a:alpha val="61000"/>
            </a:scheme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Arial"/>
                <a:ea typeface="+mn-ea"/>
                <a:cs typeface="+mn-cs"/>
              </a:rPr>
              <a:t>LDL-C</a:t>
            </a:r>
            <a:r>
              <a:rPr kumimoji="0" lang="en-US" sz="2400" b="0" i="0" u="none" strike="noStrike" kern="0" cap="none" spc="0" normalizeH="0" baseline="0" noProof="0" dirty="0">
                <a:ln>
                  <a:noFill/>
                </a:ln>
                <a:solidFill>
                  <a:srgbClr val="FFFFFF"/>
                </a:solidFill>
                <a:effectLst/>
                <a:uLnTx/>
                <a:uFillTx/>
                <a:latin typeface="Arial"/>
                <a:ea typeface="+mn-ea"/>
                <a:cs typeface="+mn-cs"/>
              </a:rPr>
              <a:t> = Total Cholesterol – (HDL-C + TG/5)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357166"/>
            <a:ext cx="6900882" cy="857256"/>
          </a:xfrm>
          <a:noFill/>
          <a:ln w="38100">
            <a:solidFill>
              <a:srgbClr val="003300"/>
            </a:solidFill>
          </a:ln>
        </p:spPr>
        <p:style>
          <a:lnRef idx="0">
            <a:schemeClr val="accent2"/>
          </a:lnRef>
          <a:fillRef idx="3">
            <a:schemeClr val="accent2"/>
          </a:fillRef>
          <a:effectRef idx="3">
            <a:schemeClr val="accent2"/>
          </a:effectRef>
          <a:fontRef idx="minor">
            <a:schemeClr val="lt1"/>
          </a:fontRef>
        </p:style>
        <p:txBody>
          <a:bodyPr anchor="ctr">
            <a:noAutofit/>
          </a:bodyPr>
          <a:lstStyle/>
          <a:p>
            <a:pPr algn="ctr"/>
            <a:r>
              <a:rPr lang="en-IN" sz="2800" b="0" cap="none" dirty="0">
                <a:ln>
                  <a:noFill/>
                </a:ln>
                <a:solidFill>
                  <a:srgbClr val="FF0000"/>
                </a:solidFill>
                <a:effectLst/>
                <a:latin typeface="Algerian" pitchFamily="82" charset="0"/>
                <a:cs typeface="Andalus" pitchFamily="18" charset="-78"/>
              </a:rPr>
              <a:t>Two Approaches for lipid lowering therapy:</a:t>
            </a:r>
          </a:p>
        </p:txBody>
      </p:sp>
      <p:sp>
        <p:nvSpPr>
          <p:cNvPr id="3" name="Content Placeholder 2"/>
          <p:cNvSpPr>
            <a:spLocks noGrp="1"/>
          </p:cNvSpPr>
          <p:nvPr>
            <p:ph idx="1"/>
          </p:nvPr>
        </p:nvSpPr>
        <p:spPr>
          <a:xfrm>
            <a:off x="1676400" y="1857364"/>
            <a:ext cx="7467600" cy="3324228"/>
          </a:xfrm>
        </p:spPr>
        <p:txBody>
          <a:bodyPr/>
          <a:lstStyle/>
          <a:p>
            <a:pPr lvl="0"/>
            <a:r>
              <a:rPr lang="en-US" dirty="0">
                <a:latin typeface="Andalus" pitchFamily="18" charset="-78"/>
                <a:cs typeface="Andalus" pitchFamily="18" charset="-78"/>
              </a:rPr>
              <a:t>Lifestyle change / Non drug management of  Dyslipidemia</a:t>
            </a:r>
          </a:p>
          <a:p>
            <a:pPr lvl="0" algn="just">
              <a:buNone/>
            </a:pPr>
            <a:endParaRPr lang="en-IN" dirty="0">
              <a:latin typeface="Andalus" pitchFamily="18" charset="-78"/>
              <a:cs typeface="Andalus" pitchFamily="18" charset="-78"/>
            </a:endParaRPr>
          </a:p>
          <a:p>
            <a:pPr lvl="0"/>
            <a:r>
              <a:rPr lang="en-US" dirty="0">
                <a:latin typeface="Andalus" pitchFamily="18" charset="-78"/>
                <a:cs typeface="Andalus" pitchFamily="18" charset="-78"/>
              </a:rPr>
              <a:t>Drug therapy i.e. Pharmacological management of Dyslipidemia</a:t>
            </a:r>
            <a:endParaRPr lang="en-IN" dirty="0">
              <a:latin typeface="Andalus" pitchFamily="18" charset="-78"/>
              <a:cs typeface="Andalus" pitchFamily="18" charset="-78"/>
            </a:endParaRPr>
          </a:p>
          <a:p>
            <a:pPr algn="just">
              <a:buNone/>
            </a:pPr>
            <a:endParaRPr lang="en-IN" dirty="0">
              <a:latin typeface="Lucida Calligraphy" pitchFamily="66" charset="0"/>
            </a:endParaRPr>
          </a:p>
        </p:txBody>
      </p:sp>
      <p:pic>
        <p:nvPicPr>
          <p:cNvPr id="4" name="Picture 4" descr="MCj04344110000[1]"/>
          <p:cNvPicPr>
            <a:picLocks noChangeAspect="1" noChangeArrowheads="1"/>
          </p:cNvPicPr>
          <p:nvPr/>
        </p:nvPicPr>
        <p:blipFill>
          <a:blip r:embed="rId2"/>
          <a:srcRect/>
          <a:stretch>
            <a:fillRect/>
          </a:stretch>
        </p:blipFill>
        <p:spPr bwMode="auto">
          <a:xfrm>
            <a:off x="88880" y="714356"/>
            <a:ext cx="1625600" cy="1828800"/>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7010400" y="4953000"/>
            <a:ext cx="1219200" cy="990600"/>
          </a:xfrm>
          <a:prstGeom prst="rect">
            <a:avLst/>
          </a:prstGeom>
          <a:noFill/>
          <a:ln w="12700">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7286676" cy="489790"/>
          </a:xfrm>
          <a:blipFill>
            <a:blip r:embed="rId2"/>
            <a:tile tx="0" ty="0" sx="100000" sy="100000" flip="none" algn="tl"/>
          </a:blipFill>
          <a:ln w="38100">
            <a:solidFill>
              <a:srgbClr val="006600"/>
            </a:solidFill>
          </a:ln>
        </p:spPr>
        <p:txBody>
          <a:bodyPr>
            <a:normAutofit fontScale="90000"/>
          </a:bodyP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Non drug  management:</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endParaRPr>
          </a:p>
        </p:txBody>
      </p:sp>
      <p:sp>
        <p:nvSpPr>
          <p:cNvPr id="3" name="Content Placeholder 2"/>
          <p:cNvSpPr>
            <a:spLocks noGrp="1"/>
          </p:cNvSpPr>
          <p:nvPr>
            <p:ph idx="1"/>
          </p:nvPr>
        </p:nvSpPr>
        <p:spPr>
          <a:xfrm>
            <a:off x="457200" y="1142984"/>
            <a:ext cx="8229600" cy="5181616"/>
          </a:xfrm>
        </p:spPr>
        <p:txBody>
          <a:bodyPr>
            <a:normAutofit fontScale="92500" lnSpcReduction="20000"/>
          </a:bodyPr>
          <a:lstStyle/>
          <a:p>
            <a:r>
              <a:rPr lang="en-IN" dirty="0"/>
              <a:t> </a:t>
            </a:r>
            <a:r>
              <a:rPr lang="en-IN" dirty="0">
                <a:latin typeface="Andalus" pitchFamily="18" charset="-78"/>
                <a:cs typeface="Andalus" pitchFamily="18" charset="-78"/>
              </a:rPr>
              <a:t>Dietary modification</a:t>
            </a:r>
          </a:p>
          <a:p>
            <a:endParaRPr lang="en-IN" dirty="0">
              <a:latin typeface="Andalus" pitchFamily="18" charset="-78"/>
              <a:cs typeface="Andalus" pitchFamily="18" charset="-78"/>
            </a:endParaRPr>
          </a:p>
          <a:p>
            <a:r>
              <a:rPr lang="en-IN" dirty="0">
                <a:latin typeface="Andalus" pitchFamily="18" charset="-78"/>
                <a:cs typeface="Andalus" pitchFamily="18" charset="-78"/>
              </a:rPr>
              <a:t> Weight reduction</a:t>
            </a:r>
          </a:p>
          <a:p>
            <a:endParaRPr lang="en-IN" dirty="0">
              <a:latin typeface="Andalus" pitchFamily="18" charset="-78"/>
              <a:cs typeface="Andalus" pitchFamily="18" charset="-78"/>
            </a:endParaRPr>
          </a:p>
          <a:p>
            <a:r>
              <a:rPr lang="en-IN" dirty="0">
                <a:latin typeface="Andalus" pitchFamily="18" charset="-78"/>
                <a:cs typeface="Andalus" pitchFamily="18" charset="-78"/>
              </a:rPr>
              <a:t> Regular physical activity</a:t>
            </a:r>
          </a:p>
          <a:p>
            <a:endParaRPr lang="en-IN" dirty="0">
              <a:latin typeface="Andalus" pitchFamily="18" charset="-78"/>
              <a:cs typeface="Andalus" pitchFamily="18" charset="-78"/>
            </a:endParaRPr>
          </a:p>
          <a:p>
            <a:r>
              <a:rPr lang="en-IN" dirty="0">
                <a:latin typeface="Andalus" pitchFamily="18" charset="-78"/>
                <a:cs typeface="Andalus" pitchFamily="18" charset="-78"/>
              </a:rPr>
              <a:t> Smoking cessation</a:t>
            </a:r>
          </a:p>
          <a:p>
            <a:endParaRPr lang="en-IN" dirty="0">
              <a:latin typeface="Andalus" pitchFamily="18" charset="-78"/>
              <a:cs typeface="Andalus" pitchFamily="18" charset="-78"/>
            </a:endParaRPr>
          </a:p>
          <a:p>
            <a:r>
              <a:rPr lang="en-IN" dirty="0">
                <a:latin typeface="Andalus" pitchFamily="18" charset="-78"/>
                <a:cs typeface="Andalus" pitchFamily="18" charset="-78"/>
              </a:rPr>
              <a:t> Restriction to Alcohol intake</a:t>
            </a:r>
          </a:p>
          <a:p>
            <a:endParaRPr lang="en-IN" dirty="0">
              <a:latin typeface="Andalus" pitchFamily="18" charset="-78"/>
              <a:cs typeface="Andalus" pitchFamily="18" charset="-78"/>
            </a:endParaRPr>
          </a:p>
          <a:p>
            <a:r>
              <a:rPr lang="en-IN" dirty="0">
                <a:latin typeface="Andalus" pitchFamily="18" charset="-78"/>
                <a:cs typeface="Andalus" pitchFamily="18" charset="-78"/>
              </a:rPr>
              <a:t> Stress management </a:t>
            </a:r>
          </a:p>
          <a:p>
            <a:endParaRPr lang="en-IN" dirty="0"/>
          </a:p>
        </p:txBody>
      </p:sp>
      <p:pic>
        <p:nvPicPr>
          <p:cNvPr id="5" name="Picture 2" descr="C:\Users\Admin\Downloads\overweight_higher_bmi_means_higher_risk_of_bp.jpg"/>
          <p:cNvPicPr>
            <a:picLocks noChangeAspect="1" noChangeArrowheads="1"/>
          </p:cNvPicPr>
          <p:nvPr/>
        </p:nvPicPr>
        <p:blipFill>
          <a:blip r:embed="rId3"/>
          <a:srcRect/>
          <a:stretch>
            <a:fillRect/>
          </a:stretch>
        </p:blipFill>
        <p:spPr bwMode="auto">
          <a:xfrm>
            <a:off x="4000496" y="1857364"/>
            <a:ext cx="1500198" cy="1000132"/>
          </a:xfrm>
          <a:prstGeom prst="rect">
            <a:avLst/>
          </a:prstGeom>
          <a:ln>
            <a:noFill/>
          </a:ln>
          <a:effectLst>
            <a:softEdge rad="112500"/>
          </a:effectLst>
        </p:spPr>
      </p:pic>
      <p:pic>
        <p:nvPicPr>
          <p:cNvPr id="6" name="Picture 2" descr="C:\Users\Admin\Downloads\images (1).jpg"/>
          <p:cNvPicPr>
            <a:picLocks noChangeAspect="1" noChangeArrowheads="1"/>
          </p:cNvPicPr>
          <p:nvPr/>
        </p:nvPicPr>
        <p:blipFill>
          <a:blip r:embed="rId4"/>
          <a:srcRect/>
          <a:stretch>
            <a:fillRect/>
          </a:stretch>
        </p:blipFill>
        <p:spPr bwMode="auto">
          <a:xfrm>
            <a:off x="5286380" y="4071942"/>
            <a:ext cx="1295400" cy="990600"/>
          </a:xfrm>
          <a:prstGeom prst="rect">
            <a:avLst/>
          </a:prstGeom>
          <a:ln>
            <a:noFill/>
          </a:ln>
          <a:effectLst>
            <a:softEdge rad="112500"/>
          </a:effectLst>
        </p:spPr>
      </p:pic>
      <p:pic>
        <p:nvPicPr>
          <p:cNvPr id="8" name="Picture 8" descr="Low-Calorie-Foods-are-The-Best-Choice-2">
            <a:hlinkClick r:id="rId5"/>
          </p:cNvPr>
          <p:cNvPicPr>
            <a:picLocks noChangeAspect="1" noChangeArrowheads="1"/>
          </p:cNvPicPr>
          <p:nvPr/>
        </p:nvPicPr>
        <p:blipFill>
          <a:blip r:embed="rId6"/>
          <a:srcRect/>
          <a:stretch>
            <a:fillRect/>
          </a:stretch>
        </p:blipFill>
        <p:spPr bwMode="auto">
          <a:xfrm>
            <a:off x="5143504" y="928670"/>
            <a:ext cx="1143008" cy="857256"/>
          </a:xfrm>
          <a:prstGeom prst="rect">
            <a:avLst/>
          </a:prstGeom>
          <a:ln>
            <a:noFill/>
          </a:ln>
          <a:effectLst>
            <a:softEdge rad="112500"/>
          </a:effectLst>
        </p:spPr>
      </p:pic>
      <p:pic>
        <p:nvPicPr>
          <p:cNvPr id="9" name="Picture 7" descr="quit-smoking-767387">
            <a:hlinkClick r:id="rId7"/>
          </p:cNvPr>
          <p:cNvPicPr>
            <a:picLocks noChangeAspect="1" noChangeArrowheads="1"/>
          </p:cNvPicPr>
          <p:nvPr/>
        </p:nvPicPr>
        <p:blipFill>
          <a:blip r:embed="rId8"/>
          <a:srcRect/>
          <a:stretch>
            <a:fillRect/>
          </a:stretch>
        </p:blipFill>
        <p:spPr bwMode="auto">
          <a:xfrm>
            <a:off x="3929058" y="3429000"/>
            <a:ext cx="1143000" cy="838200"/>
          </a:xfrm>
          <a:prstGeom prst="rect">
            <a:avLst/>
          </a:prstGeom>
          <a:noFill/>
          <a:ln w="9525">
            <a:noFill/>
            <a:miter lim="800000"/>
            <a:headEnd/>
            <a:tailEnd/>
          </a:ln>
        </p:spPr>
      </p:pic>
      <p:pic>
        <p:nvPicPr>
          <p:cNvPr id="10" name="Picture 9" descr="Yoga Class"/>
          <p:cNvPicPr>
            <a:picLocks noChangeAspect="1" noChangeArrowheads="1"/>
          </p:cNvPicPr>
          <p:nvPr/>
        </p:nvPicPr>
        <p:blipFill>
          <a:blip r:embed="rId9"/>
          <a:srcRect/>
          <a:stretch>
            <a:fillRect/>
          </a:stretch>
        </p:blipFill>
        <p:spPr bwMode="auto">
          <a:xfrm>
            <a:off x="5357818" y="2714620"/>
            <a:ext cx="1295400" cy="928694"/>
          </a:xfrm>
          <a:prstGeom prst="rect">
            <a:avLst/>
          </a:prstGeom>
          <a:ln>
            <a:noFill/>
          </a:ln>
          <a:effectLst>
            <a:softEdge rad="112500"/>
          </a:effectLst>
        </p:spPr>
      </p:pic>
      <p:pic>
        <p:nvPicPr>
          <p:cNvPr id="11" name="Picture 10" descr="C:\Users\Admin\Downloads\yoga2.jpg"/>
          <p:cNvPicPr>
            <a:picLocks noChangeAspect="1" noChangeArrowheads="1"/>
          </p:cNvPicPr>
          <p:nvPr/>
        </p:nvPicPr>
        <p:blipFill>
          <a:blip r:embed="rId10" cstate="print"/>
          <a:srcRect/>
          <a:stretch>
            <a:fillRect/>
          </a:stretch>
        </p:blipFill>
        <p:spPr bwMode="auto">
          <a:xfrm>
            <a:off x="3929058" y="5357826"/>
            <a:ext cx="1214446" cy="928694"/>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Algerian" pitchFamily="82" charset="0"/>
              </a:rPr>
              <a:t>Therapeutic Life Style Changes</a:t>
            </a:r>
            <a:endParaRPr lang="en-IN" dirty="0">
              <a:solidFill>
                <a:srgbClr val="FF0000"/>
              </a:solidFill>
              <a:latin typeface="Algerian" pitchFamily="82" charset="0"/>
            </a:endParaRPr>
          </a:p>
        </p:txBody>
      </p:sp>
      <p:graphicFrame>
        <p:nvGraphicFramePr>
          <p:cNvPr id="8" name="Content Placeholder 3"/>
          <p:cNvGraphicFramePr>
            <a:graphicFrameLocks noGrp="1"/>
          </p:cNvGraphicFramePr>
          <p:nvPr>
            <p:ph idx="1"/>
          </p:nvPr>
        </p:nvGraphicFramePr>
        <p:xfrm>
          <a:off x="914399" y="1557338"/>
          <a:ext cx="7772426" cy="5112567"/>
        </p:xfrm>
        <a:graphic>
          <a:graphicData uri="http://schemas.openxmlformats.org/drawingml/2006/table">
            <a:tbl>
              <a:tblPr firstRow="1" bandRow="1">
                <a:tableStyleId>{69012ECD-51FC-41F1-AA8D-1B2483CD663E}</a:tableStyleId>
              </a:tblPr>
              <a:tblGrid>
                <a:gridCol w="3886213">
                  <a:extLst>
                    <a:ext uri="{9D8B030D-6E8A-4147-A177-3AD203B41FA5}">
                      <a16:colId xmlns:a16="http://schemas.microsoft.com/office/drawing/2014/main" val="20000"/>
                    </a:ext>
                  </a:extLst>
                </a:gridCol>
                <a:gridCol w="3886213">
                  <a:extLst>
                    <a:ext uri="{9D8B030D-6E8A-4147-A177-3AD203B41FA5}">
                      <a16:colId xmlns:a16="http://schemas.microsoft.com/office/drawing/2014/main" val="20001"/>
                    </a:ext>
                  </a:extLst>
                </a:gridCol>
              </a:tblGrid>
              <a:tr h="568063">
                <a:tc>
                  <a:txBody>
                    <a:bodyPr/>
                    <a:lstStyle/>
                    <a:p>
                      <a:r>
                        <a:rPr lang="en-US" sz="2400" dirty="0">
                          <a:latin typeface="Andalus" pitchFamily="18" charset="-78"/>
                          <a:cs typeface="Andalus" pitchFamily="18" charset="-78"/>
                        </a:rPr>
                        <a:t>Nutrient</a:t>
                      </a:r>
                      <a:endParaRPr lang="en-US" sz="2400" dirty="0">
                        <a:solidFill>
                          <a:srgbClr val="FF0000"/>
                        </a:solidFill>
                        <a:latin typeface="Andalus" pitchFamily="18" charset="-78"/>
                        <a:cs typeface="Andalus" pitchFamily="18" charset="-78"/>
                      </a:endParaRPr>
                    </a:p>
                  </a:txBody>
                  <a:tcPr/>
                </a:tc>
                <a:tc>
                  <a:txBody>
                    <a:bodyPr/>
                    <a:lstStyle/>
                    <a:p>
                      <a:r>
                        <a:rPr lang="en-US" sz="2400" dirty="0">
                          <a:latin typeface="Andalus" pitchFamily="18" charset="-78"/>
                          <a:cs typeface="Andalus" pitchFamily="18" charset="-78"/>
                        </a:rPr>
                        <a:t>Recommended intake</a:t>
                      </a:r>
                      <a:endParaRPr lang="en-US" sz="2400" dirty="0">
                        <a:solidFill>
                          <a:srgbClr val="FF0000"/>
                        </a:solidFill>
                        <a:latin typeface="Andalus" pitchFamily="18" charset="-78"/>
                        <a:cs typeface="Andalus" pitchFamily="18" charset="-78"/>
                      </a:endParaRPr>
                    </a:p>
                  </a:txBody>
                  <a:tcPr/>
                </a:tc>
                <a:extLst>
                  <a:ext uri="{0D108BD9-81ED-4DB2-BD59-A6C34878D82A}">
                    <a16:rowId xmlns:a16="http://schemas.microsoft.com/office/drawing/2014/main" val="10000"/>
                  </a:ext>
                </a:extLst>
              </a:tr>
              <a:tr h="568063">
                <a:tc>
                  <a:txBody>
                    <a:bodyPr/>
                    <a:lstStyle/>
                    <a:p>
                      <a:r>
                        <a:rPr lang="en-US" sz="2000" dirty="0">
                          <a:latin typeface="Andalus" pitchFamily="18" charset="-78"/>
                          <a:cs typeface="Andalus" pitchFamily="18" charset="-78"/>
                        </a:rPr>
                        <a:t>Total fat</a:t>
                      </a:r>
                      <a:endParaRPr lang="en-US" sz="2000" dirty="0">
                        <a:solidFill>
                          <a:schemeClr val="bg1">
                            <a:lumMod val="50000"/>
                          </a:schemeClr>
                        </a:solidFill>
                        <a:latin typeface="Andalus" pitchFamily="18" charset="-78"/>
                        <a:cs typeface="Andalus" pitchFamily="18" charset="-78"/>
                      </a:endParaRPr>
                    </a:p>
                  </a:txBody>
                  <a:tcPr/>
                </a:tc>
                <a:tc>
                  <a:txBody>
                    <a:bodyPr/>
                    <a:lstStyle/>
                    <a:p>
                      <a:r>
                        <a:rPr lang="en-US" sz="2000" dirty="0">
                          <a:latin typeface="Andalus" pitchFamily="18" charset="-78"/>
                          <a:cs typeface="Andalus" pitchFamily="18" charset="-78"/>
                        </a:rPr>
                        <a:t>25-35% of total calories</a:t>
                      </a:r>
                      <a:endParaRPr lang="en-US" sz="2000" dirty="0">
                        <a:solidFill>
                          <a:schemeClr val="bg1">
                            <a:lumMod val="50000"/>
                          </a:schemeClr>
                        </a:solidFill>
                        <a:latin typeface="Andalus" pitchFamily="18" charset="-78"/>
                        <a:cs typeface="Andalus" pitchFamily="18" charset="-78"/>
                      </a:endParaRPr>
                    </a:p>
                  </a:txBody>
                  <a:tcPr/>
                </a:tc>
                <a:extLst>
                  <a:ext uri="{0D108BD9-81ED-4DB2-BD59-A6C34878D82A}">
                    <a16:rowId xmlns:a16="http://schemas.microsoft.com/office/drawing/2014/main" val="10001"/>
                  </a:ext>
                </a:extLst>
              </a:tr>
              <a:tr h="568063">
                <a:tc>
                  <a:txBody>
                    <a:bodyPr/>
                    <a:lstStyle/>
                    <a:p>
                      <a:r>
                        <a:rPr lang="en-US" sz="2000" dirty="0">
                          <a:latin typeface="Andalus" pitchFamily="18" charset="-78"/>
                          <a:cs typeface="Andalus" pitchFamily="18" charset="-78"/>
                        </a:rPr>
                        <a:t>Saturated fat</a:t>
                      </a:r>
                      <a:endParaRPr lang="en-US" sz="2000" dirty="0">
                        <a:solidFill>
                          <a:schemeClr val="bg1">
                            <a:lumMod val="50000"/>
                          </a:schemeClr>
                        </a:solidFill>
                        <a:latin typeface="Andalus" pitchFamily="18" charset="-78"/>
                        <a:cs typeface="Andalus" pitchFamily="18" charset="-78"/>
                      </a:endParaRPr>
                    </a:p>
                  </a:txBody>
                  <a:tcPr/>
                </a:tc>
                <a:tc>
                  <a:txBody>
                    <a:bodyPr/>
                    <a:lstStyle/>
                    <a:p>
                      <a:r>
                        <a:rPr lang="en-US" sz="2000" dirty="0">
                          <a:latin typeface="Andalus" pitchFamily="18" charset="-78"/>
                          <a:cs typeface="Andalus" pitchFamily="18" charset="-78"/>
                        </a:rPr>
                        <a:t>&lt; 7% of total calories</a:t>
                      </a:r>
                      <a:endParaRPr lang="en-US" sz="2000" dirty="0">
                        <a:solidFill>
                          <a:schemeClr val="bg1">
                            <a:lumMod val="50000"/>
                          </a:schemeClr>
                        </a:solidFill>
                        <a:latin typeface="Andalus" pitchFamily="18" charset="-78"/>
                        <a:cs typeface="Andalus" pitchFamily="18" charset="-78"/>
                      </a:endParaRPr>
                    </a:p>
                  </a:txBody>
                  <a:tcPr/>
                </a:tc>
                <a:extLst>
                  <a:ext uri="{0D108BD9-81ED-4DB2-BD59-A6C34878D82A}">
                    <a16:rowId xmlns:a16="http://schemas.microsoft.com/office/drawing/2014/main" val="10002"/>
                  </a:ext>
                </a:extLst>
              </a:tr>
              <a:tr h="568063">
                <a:tc>
                  <a:txBody>
                    <a:bodyPr/>
                    <a:lstStyle/>
                    <a:p>
                      <a:r>
                        <a:rPr lang="en-US" sz="2000" dirty="0">
                          <a:latin typeface="Andalus" pitchFamily="18" charset="-78"/>
                          <a:cs typeface="Andalus" pitchFamily="18" charset="-78"/>
                        </a:rPr>
                        <a:t>Polyunsaturated fat</a:t>
                      </a:r>
                      <a:endParaRPr lang="en-US" sz="2000" dirty="0">
                        <a:solidFill>
                          <a:schemeClr val="bg1">
                            <a:lumMod val="50000"/>
                          </a:schemeClr>
                        </a:solidFill>
                        <a:latin typeface="Andalus" pitchFamily="18" charset="-78"/>
                        <a:cs typeface="Andalus" pitchFamily="18" charset="-78"/>
                      </a:endParaRPr>
                    </a:p>
                  </a:txBody>
                  <a:tcPr/>
                </a:tc>
                <a:tc>
                  <a:txBody>
                    <a:bodyPr/>
                    <a:lstStyle/>
                    <a:p>
                      <a:r>
                        <a:rPr lang="en-US" sz="2000" dirty="0">
                          <a:latin typeface="Andalus" pitchFamily="18" charset="-78"/>
                          <a:cs typeface="Andalus" pitchFamily="18" charset="-78"/>
                        </a:rPr>
                        <a:t>Up to 10% of total calories</a:t>
                      </a:r>
                      <a:endParaRPr lang="en-US" sz="2000" dirty="0">
                        <a:solidFill>
                          <a:schemeClr val="bg1">
                            <a:lumMod val="50000"/>
                          </a:schemeClr>
                        </a:solidFill>
                        <a:latin typeface="Andalus" pitchFamily="18" charset="-78"/>
                        <a:cs typeface="Andalus" pitchFamily="18" charset="-78"/>
                      </a:endParaRPr>
                    </a:p>
                  </a:txBody>
                  <a:tcPr/>
                </a:tc>
                <a:extLst>
                  <a:ext uri="{0D108BD9-81ED-4DB2-BD59-A6C34878D82A}">
                    <a16:rowId xmlns:a16="http://schemas.microsoft.com/office/drawing/2014/main" val="10003"/>
                  </a:ext>
                </a:extLst>
              </a:tr>
              <a:tr h="568063">
                <a:tc>
                  <a:txBody>
                    <a:bodyPr/>
                    <a:lstStyle/>
                    <a:p>
                      <a:r>
                        <a:rPr lang="en-US" sz="2000" dirty="0">
                          <a:latin typeface="Andalus" pitchFamily="18" charset="-78"/>
                          <a:cs typeface="Andalus" pitchFamily="18" charset="-78"/>
                        </a:rPr>
                        <a:t>Monounsaturated fat</a:t>
                      </a:r>
                      <a:endParaRPr lang="en-US" sz="2000" dirty="0">
                        <a:solidFill>
                          <a:schemeClr val="bg1">
                            <a:lumMod val="50000"/>
                          </a:schemeClr>
                        </a:solidFill>
                        <a:latin typeface="Andalus" pitchFamily="18" charset="-78"/>
                        <a:cs typeface="Andalus" pitchFamily="18" charset="-78"/>
                      </a:endParaRPr>
                    </a:p>
                  </a:txBody>
                  <a:tcPr/>
                </a:tc>
                <a:tc>
                  <a:txBody>
                    <a:bodyPr/>
                    <a:lstStyle/>
                    <a:p>
                      <a:r>
                        <a:rPr lang="en-US" sz="2000" dirty="0">
                          <a:latin typeface="Andalus" pitchFamily="18" charset="-78"/>
                          <a:cs typeface="Andalus" pitchFamily="18" charset="-78"/>
                        </a:rPr>
                        <a:t>Up to 20% of total calories</a:t>
                      </a:r>
                      <a:endParaRPr lang="en-US" sz="2000" dirty="0">
                        <a:solidFill>
                          <a:schemeClr val="bg1">
                            <a:lumMod val="50000"/>
                          </a:schemeClr>
                        </a:solidFill>
                        <a:latin typeface="Andalus" pitchFamily="18" charset="-78"/>
                        <a:cs typeface="Andalus" pitchFamily="18" charset="-78"/>
                      </a:endParaRPr>
                    </a:p>
                  </a:txBody>
                  <a:tcPr/>
                </a:tc>
                <a:extLst>
                  <a:ext uri="{0D108BD9-81ED-4DB2-BD59-A6C34878D82A}">
                    <a16:rowId xmlns:a16="http://schemas.microsoft.com/office/drawing/2014/main" val="10004"/>
                  </a:ext>
                </a:extLst>
              </a:tr>
              <a:tr h="568063">
                <a:tc>
                  <a:txBody>
                    <a:bodyPr/>
                    <a:lstStyle/>
                    <a:p>
                      <a:r>
                        <a:rPr lang="en-US" sz="2000" dirty="0">
                          <a:latin typeface="Andalus" pitchFamily="18" charset="-78"/>
                          <a:cs typeface="Andalus" pitchFamily="18" charset="-78"/>
                        </a:rPr>
                        <a:t>Carbohydrates</a:t>
                      </a:r>
                      <a:endParaRPr lang="en-US" sz="2000" dirty="0">
                        <a:solidFill>
                          <a:schemeClr val="bg1">
                            <a:lumMod val="50000"/>
                          </a:schemeClr>
                        </a:solidFill>
                        <a:latin typeface="Andalus" pitchFamily="18" charset="-78"/>
                        <a:cs typeface="Andalus" pitchFamily="18" charset="-78"/>
                      </a:endParaRPr>
                    </a:p>
                  </a:txBody>
                  <a:tcPr/>
                </a:tc>
                <a:tc>
                  <a:txBody>
                    <a:bodyPr/>
                    <a:lstStyle/>
                    <a:p>
                      <a:r>
                        <a:rPr lang="en-US" sz="2000" dirty="0">
                          <a:latin typeface="Andalus" pitchFamily="18" charset="-78"/>
                          <a:cs typeface="Andalus" pitchFamily="18" charset="-78"/>
                        </a:rPr>
                        <a:t>50-60%</a:t>
                      </a:r>
                      <a:r>
                        <a:rPr lang="en-US" sz="2000" baseline="0" dirty="0">
                          <a:latin typeface="Andalus" pitchFamily="18" charset="-78"/>
                          <a:cs typeface="Andalus" pitchFamily="18" charset="-78"/>
                        </a:rPr>
                        <a:t> of total calories</a:t>
                      </a:r>
                      <a:endParaRPr lang="en-US" sz="2000" dirty="0">
                        <a:solidFill>
                          <a:schemeClr val="bg1">
                            <a:lumMod val="50000"/>
                          </a:schemeClr>
                        </a:solidFill>
                        <a:latin typeface="Andalus" pitchFamily="18" charset="-78"/>
                        <a:cs typeface="Andalus" pitchFamily="18" charset="-78"/>
                      </a:endParaRPr>
                    </a:p>
                  </a:txBody>
                  <a:tcPr/>
                </a:tc>
                <a:extLst>
                  <a:ext uri="{0D108BD9-81ED-4DB2-BD59-A6C34878D82A}">
                    <a16:rowId xmlns:a16="http://schemas.microsoft.com/office/drawing/2014/main" val="10005"/>
                  </a:ext>
                </a:extLst>
              </a:tr>
              <a:tr h="568063">
                <a:tc>
                  <a:txBody>
                    <a:bodyPr/>
                    <a:lstStyle/>
                    <a:p>
                      <a:r>
                        <a:rPr lang="en-US" sz="2000" dirty="0">
                          <a:latin typeface="Andalus" pitchFamily="18" charset="-78"/>
                          <a:cs typeface="Andalus" pitchFamily="18" charset="-78"/>
                        </a:rPr>
                        <a:t>Fiber</a:t>
                      </a:r>
                      <a:endParaRPr lang="en-US" sz="2000" dirty="0">
                        <a:solidFill>
                          <a:schemeClr val="bg1">
                            <a:lumMod val="50000"/>
                          </a:schemeClr>
                        </a:solidFill>
                        <a:latin typeface="Andalus" pitchFamily="18" charset="-78"/>
                        <a:cs typeface="Andalus" pitchFamily="18" charset="-78"/>
                      </a:endParaRPr>
                    </a:p>
                  </a:txBody>
                  <a:tcPr/>
                </a:tc>
                <a:tc>
                  <a:txBody>
                    <a:bodyPr/>
                    <a:lstStyle/>
                    <a:p>
                      <a:r>
                        <a:rPr lang="en-US" sz="2000" dirty="0">
                          <a:latin typeface="Andalus" pitchFamily="18" charset="-78"/>
                          <a:cs typeface="Andalus" pitchFamily="18" charset="-78"/>
                        </a:rPr>
                        <a:t>20-30 g/day</a:t>
                      </a:r>
                      <a:endParaRPr lang="en-US" sz="2000" dirty="0">
                        <a:solidFill>
                          <a:schemeClr val="bg1">
                            <a:lumMod val="50000"/>
                          </a:schemeClr>
                        </a:solidFill>
                        <a:latin typeface="Andalus" pitchFamily="18" charset="-78"/>
                        <a:cs typeface="Andalus" pitchFamily="18" charset="-78"/>
                      </a:endParaRPr>
                    </a:p>
                  </a:txBody>
                  <a:tcPr/>
                </a:tc>
                <a:extLst>
                  <a:ext uri="{0D108BD9-81ED-4DB2-BD59-A6C34878D82A}">
                    <a16:rowId xmlns:a16="http://schemas.microsoft.com/office/drawing/2014/main" val="10006"/>
                  </a:ext>
                </a:extLst>
              </a:tr>
              <a:tr h="568063">
                <a:tc>
                  <a:txBody>
                    <a:bodyPr/>
                    <a:lstStyle/>
                    <a:p>
                      <a:r>
                        <a:rPr lang="en-US" sz="2000" dirty="0">
                          <a:latin typeface="Andalus" pitchFamily="18" charset="-78"/>
                          <a:cs typeface="Andalus" pitchFamily="18" charset="-78"/>
                        </a:rPr>
                        <a:t>Cholesterol</a:t>
                      </a:r>
                      <a:endParaRPr lang="en-US" sz="2000" dirty="0">
                        <a:solidFill>
                          <a:schemeClr val="bg1">
                            <a:lumMod val="50000"/>
                          </a:schemeClr>
                        </a:solidFill>
                        <a:latin typeface="Andalus" pitchFamily="18" charset="-78"/>
                        <a:cs typeface="Andalus" pitchFamily="18" charset="-78"/>
                      </a:endParaRPr>
                    </a:p>
                  </a:txBody>
                  <a:tcPr/>
                </a:tc>
                <a:tc>
                  <a:txBody>
                    <a:bodyPr/>
                    <a:lstStyle/>
                    <a:p>
                      <a:r>
                        <a:rPr lang="en-US" sz="2000" dirty="0">
                          <a:latin typeface="Andalus" pitchFamily="18" charset="-78"/>
                          <a:cs typeface="Andalus" pitchFamily="18" charset="-78"/>
                        </a:rPr>
                        <a:t>&lt; 200 mg/day</a:t>
                      </a:r>
                      <a:endParaRPr lang="en-US" sz="2000" dirty="0">
                        <a:solidFill>
                          <a:schemeClr val="bg1">
                            <a:lumMod val="50000"/>
                          </a:schemeClr>
                        </a:solidFill>
                        <a:latin typeface="Andalus" pitchFamily="18" charset="-78"/>
                        <a:cs typeface="Andalus" pitchFamily="18" charset="-78"/>
                      </a:endParaRPr>
                    </a:p>
                  </a:txBody>
                  <a:tcPr/>
                </a:tc>
                <a:extLst>
                  <a:ext uri="{0D108BD9-81ED-4DB2-BD59-A6C34878D82A}">
                    <a16:rowId xmlns:a16="http://schemas.microsoft.com/office/drawing/2014/main" val="10007"/>
                  </a:ext>
                </a:extLst>
              </a:tr>
              <a:tr h="568063">
                <a:tc>
                  <a:txBody>
                    <a:bodyPr/>
                    <a:lstStyle/>
                    <a:p>
                      <a:r>
                        <a:rPr lang="en-US" sz="2000" dirty="0">
                          <a:latin typeface="Andalus" pitchFamily="18" charset="-78"/>
                          <a:cs typeface="Andalus" pitchFamily="18" charset="-78"/>
                        </a:rPr>
                        <a:t>Protein</a:t>
                      </a:r>
                      <a:endParaRPr lang="en-US" sz="2000" dirty="0">
                        <a:solidFill>
                          <a:schemeClr val="bg1">
                            <a:lumMod val="50000"/>
                          </a:schemeClr>
                        </a:solidFill>
                        <a:latin typeface="Andalus" pitchFamily="18" charset="-78"/>
                        <a:cs typeface="Andalus" pitchFamily="18" charset="-78"/>
                      </a:endParaRPr>
                    </a:p>
                  </a:txBody>
                  <a:tcPr/>
                </a:tc>
                <a:tc>
                  <a:txBody>
                    <a:bodyPr/>
                    <a:lstStyle/>
                    <a:p>
                      <a:r>
                        <a:rPr lang="en-US" sz="2000" dirty="0">
                          <a:latin typeface="Andalus" pitchFamily="18" charset="-78"/>
                          <a:cs typeface="Andalus" pitchFamily="18" charset="-78"/>
                        </a:rPr>
                        <a:t>15% of total calories</a:t>
                      </a:r>
                      <a:endParaRPr lang="en-US" sz="2000" dirty="0">
                        <a:solidFill>
                          <a:schemeClr val="bg1">
                            <a:lumMod val="50000"/>
                          </a:schemeClr>
                        </a:solidFill>
                        <a:latin typeface="Andalus" pitchFamily="18" charset="-78"/>
                        <a:cs typeface="Andalus" pitchFamily="18" charset="-78"/>
                      </a:endParaRPr>
                    </a:p>
                  </a:txBody>
                  <a:tcPr/>
                </a:tc>
                <a:extLst>
                  <a:ext uri="{0D108BD9-81ED-4DB2-BD59-A6C34878D82A}">
                    <a16:rowId xmlns:a16="http://schemas.microsoft.com/office/drawing/2014/main" val="10008"/>
                  </a:ext>
                </a:extLst>
              </a:tr>
            </a:tbl>
          </a:graphicData>
        </a:graphic>
      </p:graphicFrame>
      <p:sp>
        <p:nvSpPr>
          <p:cNvPr id="6" name="Footer Placeholder 3"/>
          <p:cNvSpPr>
            <a:spLocks noGrp="1"/>
          </p:cNvSpPr>
          <p:nvPr>
            <p:ph type="ftr" sz="quarter" idx="11"/>
          </p:nvPr>
        </p:nvSpPr>
        <p:spPr/>
        <p:txBody>
          <a:bodyPr/>
          <a:lstStyle/>
          <a:p>
            <a:r>
              <a:rPr lang="en-US" sz="1400" b="1" dirty="0" err="1">
                <a:solidFill>
                  <a:srgbClr val="00B0F0"/>
                </a:solidFill>
              </a:rPr>
              <a:t>Dyslipidemia-,Medoroga</a:t>
            </a:r>
            <a:endParaRPr lang="en-US" sz="1400" b="1" dirty="0">
              <a:solidFill>
                <a:srgbClr val="00B0F0"/>
              </a:solidFill>
            </a:endParaRPr>
          </a:p>
        </p:txBody>
      </p:sp>
      <p:sp>
        <p:nvSpPr>
          <p:cNvPr id="5" name="Slide Number Placeholder 4"/>
          <p:cNvSpPr>
            <a:spLocks noGrp="1"/>
          </p:cNvSpPr>
          <p:nvPr>
            <p:ph type="sldNum" sz="quarter" idx="12"/>
          </p:nvPr>
        </p:nvSpPr>
        <p:spPr/>
        <p:txBody>
          <a:bodyPr/>
          <a:lstStyle/>
          <a:p>
            <a:fld id="{8557CD05-1A93-40BF-BDF1-07CA5CA97E22}"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58" y="381000"/>
            <a:ext cx="7485841" cy="762000"/>
          </a:xfrm>
        </p:spPr>
        <p:txBody>
          <a:bodyPr>
            <a:normAutofit fontScale="90000"/>
          </a:bodyPr>
          <a:lstStyle/>
          <a:p>
            <a:pPr algn="ctr"/>
            <a:r>
              <a:rPr lang="en-US" sz="4000" kern="0" cap="none" dirty="0">
                <a:ln>
                  <a:noFill/>
                </a:ln>
                <a:solidFill>
                  <a:srgbClr val="FF0000"/>
                </a:solidFill>
                <a:effectLst>
                  <a:outerShdw blurRad="38100" dist="38100" dir="2700000" algn="tl">
                    <a:srgbClr val="000000">
                      <a:alpha val="43137"/>
                    </a:srgbClr>
                  </a:outerShdw>
                </a:effectLst>
                <a:latin typeface="Algerian" pitchFamily="82" charset="0"/>
              </a:rPr>
              <a:t>Pharmacological</a:t>
            </a:r>
            <a:r>
              <a:rPr lang="en-US" sz="4000" b="0" kern="0" cap="none" dirty="0">
                <a:ln>
                  <a:noFill/>
                </a:ln>
                <a:solidFill>
                  <a:srgbClr val="FF0000"/>
                </a:solidFill>
                <a:effectLst>
                  <a:outerShdw blurRad="38100" dist="38100" dir="2700000" algn="tl">
                    <a:srgbClr val="000000">
                      <a:alpha val="43137"/>
                    </a:srgbClr>
                  </a:outerShdw>
                </a:effectLst>
                <a:latin typeface="Algerian" pitchFamily="82" charset="0"/>
              </a:rPr>
              <a:t> </a:t>
            </a:r>
            <a:r>
              <a:rPr lang="en-US" sz="4000" kern="0" cap="none" dirty="0">
                <a:ln>
                  <a:noFill/>
                </a:ln>
                <a:solidFill>
                  <a:srgbClr val="FF0000"/>
                </a:solidFill>
                <a:effectLst>
                  <a:outerShdw blurRad="38100" dist="38100" dir="2700000" algn="tl">
                    <a:srgbClr val="000000">
                      <a:alpha val="43137"/>
                    </a:srgbClr>
                  </a:outerShdw>
                </a:effectLst>
                <a:latin typeface="Algerian" pitchFamily="82" charset="0"/>
              </a:rPr>
              <a:t>management</a:t>
            </a:r>
            <a:br>
              <a:rPr lang="en-US" sz="4400" kern="0" cap="none" dirty="0">
                <a:ln>
                  <a:noFill/>
                </a:ln>
                <a:solidFill>
                  <a:srgbClr val="FF0000"/>
                </a:solidFill>
                <a:effectLst/>
                <a:latin typeface="Algerian" pitchFamily="82" charset="0"/>
              </a:rPr>
            </a:br>
            <a:endParaRPr lang="en-IN" dirty="0">
              <a:solidFill>
                <a:srgbClr val="FF0000"/>
              </a:solidFill>
              <a:effectLst/>
              <a:latin typeface="Algerian" pitchFamily="82" charset="0"/>
            </a:endParaRPr>
          </a:p>
        </p:txBody>
      </p:sp>
      <p:graphicFrame>
        <p:nvGraphicFramePr>
          <p:cNvPr id="7" name="Content Placeholder 3"/>
          <p:cNvGraphicFramePr>
            <a:graphicFrameLocks noGrp="1"/>
          </p:cNvGraphicFramePr>
          <p:nvPr>
            <p:ph idx="1"/>
          </p:nvPr>
        </p:nvGraphicFramePr>
        <p:xfrm>
          <a:off x="0" y="1066799"/>
          <a:ext cx="9144000" cy="579990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2133600">
                  <a:extLst>
                    <a:ext uri="{9D8B030D-6E8A-4147-A177-3AD203B41FA5}">
                      <a16:colId xmlns:a16="http://schemas.microsoft.com/office/drawing/2014/main" val="20005"/>
                    </a:ext>
                  </a:extLst>
                </a:gridCol>
              </a:tblGrid>
              <a:tr h="920138">
                <a:tc>
                  <a:txBody>
                    <a:bodyPr/>
                    <a:lstStyle/>
                    <a:p>
                      <a:pPr algn="just">
                        <a:lnSpc>
                          <a:spcPct val="150000"/>
                        </a:lnSpc>
                        <a:spcAft>
                          <a:spcPts val="0"/>
                        </a:spcAft>
                      </a:pPr>
                      <a:r>
                        <a:rPr lang="en-US" sz="1400" b="1" dirty="0">
                          <a:latin typeface="Times New Roman"/>
                          <a:ea typeface="Times New Roman"/>
                          <a:cs typeface="Mangal"/>
                        </a:rPr>
                        <a:t>Class</a:t>
                      </a:r>
                      <a:endParaRPr lang="en-US" sz="1200" dirty="0">
                        <a:latin typeface="Calibri"/>
                        <a:ea typeface="Times New Roman"/>
                        <a:cs typeface="Mangal"/>
                      </a:endParaRPr>
                    </a:p>
                  </a:txBody>
                  <a:tcPr marL="68580" marR="68580" marT="0" marB="0"/>
                </a:tc>
                <a:tc>
                  <a:txBody>
                    <a:bodyPr/>
                    <a:lstStyle/>
                    <a:p>
                      <a:pPr algn="just">
                        <a:lnSpc>
                          <a:spcPct val="150000"/>
                        </a:lnSpc>
                        <a:spcAft>
                          <a:spcPts val="0"/>
                        </a:spcAft>
                      </a:pPr>
                      <a:r>
                        <a:rPr lang="en-US" sz="1400" b="1" dirty="0">
                          <a:latin typeface="Times New Roman"/>
                          <a:ea typeface="Times New Roman"/>
                          <a:cs typeface="Mangal"/>
                        </a:rPr>
                        <a:t>Drugs available</a:t>
                      </a:r>
                      <a:endParaRPr lang="en-US" sz="1200" dirty="0">
                        <a:latin typeface="Calibri"/>
                        <a:ea typeface="Times New Roman"/>
                        <a:cs typeface="Mangal"/>
                      </a:endParaRPr>
                    </a:p>
                  </a:txBody>
                  <a:tcPr marL="68580" marR="68580" marT="0" marB="0"/>
                </a:tc>
                <a:tc>
                  <a:txBody>
                    <a:bodyPr/>
                    <a:lstStyle/>
                    <a:p>
                      <a:pPr algn="just">
                        <a:lnSpc>
                          <a:spcPct val="150000"/>
                        </a:lnSpc>
                        <a:spcAft>
                          <a:spcPts val="0"/>
                        </a:spcAft>
                      </a:pPr>
                      <a:r>
                        <a:rPr lang="en-US" sz="1400" b="1" dirty="0">
                          <a:latin typeface="Times New Roman"/>
                          <a:ea typeface="Times New Roman"/>
                          <a:cs typeface="Mangal"/>
                        </a:rPr>
                        <a:t>Dosage</a:t>
                      </a:r>
                      <a:endParaRPr lang="en-US" sz="1200" dirty="0">
                        <a:latin typeface="Calibri"/>
                        <a:ea typeface="Times New Roman"/>
                        <a:cs typeface="Mangal"/>
                      </a:endParaRPr>
                    </a:p>
                  </a:txBody>
                  <a:tcPr marL="68580" marR="68580" marT="0" marB="0"/>
                </a:tc>
                <a:tc>
                  <a:txBody>
                    <a:bodyPr/>
                    <a:lstStyle/>
                    <a:p>
                      <a:pPr algn="just">
                        <a:lnSpc>
                          <a:spcPct val="150000"/>
                        </a:lnSpc>
                        <a:spcAft>
                          <a:spcPts val="0"/>
                        </a:spcAft>
                      </a:pPr>
                      <a:r>
                        <a:rPr lang="en-US" sz="1400" b="1" dirty="0">
                          <a:latin typeface="Times New Roman"/>
                          <a:ea typeface="Times New Roman"/>
                          <a:cs typeface="Mangal"/>
                        </a:rPr>
                        <a:t>Major lipoprotein decreased</a:t>
                      </a:r>
                      <a:endParaRPr lang="en-US" sz="1200" dirty="0">
                        <a:latin typeface="Calibri"/>
                        <a:ea typeface="Times New Roman"/>
                        <a:cs typeface="Mangal"/>
                      </a:endParaRPr>
                    </a:p>
                  </a:txBody>
                  <a:tcPr marL="68580" marR="68580" marT="0" marB="0"/>
                </a:tc>
                <a:tc>
                  <a:txBody>
                    <a:bodyPr/>
                    <a:lstStyle/>
                    <a:p>
                      <a:pPr algn="just">
                        <a:lnSpc>
                          <a:spcPct val="150000"/>
                        </a:lnSpc>
                        <a:spcAft>
                          <a:spcPts val="0"/>
                        </a:spcAft>
                      </a:pPr>
                      <a:r>
                        <a:rPr lang="en-US" sz="1400" b="1" dirty="0">
                          <a:latin typeface="Times New Roman"/>
                          <a:ea typeface="Times New Roman"/>
                          <a:cs typeface="Mangal"/>
                        </a:rPr>
                        <a:t>Mechanism</a:t>
                      </a:r>
                      <a:endParaRPr lang="en-US" sz="1200" dirty="0">
                        <a:latin typeface="Calibri"/>
                        <a:ea typeface="Times New Roman"/>
                        <a:cs typeface="Mangal"/>
                      </a:endParaRPr>
                    </a:p>
                  </a:txBody>
                  <a:tcPr marL="68580" marR="68580" marT="0" marB="0"/>
                </a:tc>
                <a:tc>
                  <a:txBody>
                    <a:bodyPr/>
                    <a:lstStyle/>
                    <a:p>
                      <a:pPr algn="just">
                        <a:lnSpc>
                          <a:spcPct val="150000"/>
                        </a:lnSpc>
                        <a:spcAft>
                          <a:spcPts val="0"/>
                        </a:spcAft>
                      </a:pPr>
                      <a:r>
                        <a:rPr lang="en-US" sz="1400" b="1" dirty="0">
                          <a:latin typeface="Times New Roman"/>
                          <a:ea typeface="Times New Roman"/>
                          <a:cs typeface="Mangal"/>
                        </a:rPr>
                        <a:t>Major side effect</a:t>
                      </a:r>
                      <a:endParaRPr lang="en-US" sz="1200" dirty="0">
                        <a:latin typeface="Calibri"/>
                        <a:ea typeface="Times New Roman"/>
                        <a:cs typeface="Mangal"/>
                      </a:endParaRPr>
                    </a:p>
                  </a:txBody>
                  <a:tcPr marL="68580" marR="68580" marT="0" marB="0"/>
                </a:tc>
                <a:extLst>
                  <a:ext uri="{0D108BD9-81ED-4DB2-BD59-A6C34878D82A}">
                    <a16:rowId xmlns:a16="http://schemas.microsoft.com/office/drawing/2014/main" val="10000"/>
                  </a:ext>
                </a:extLst>
              </a:tr>
              <a:tr h="357220">
                <a:tc rowSpan="2">
                  <a:txBody>
                    <a:bodyPr/>
                    <a:lstStyle/>
                    <a:p>
                      <a:pPr algn="just">
                        <a:lnSpc>
                          <a:spcPct val="150000"/>
                        </a:lnSpc>
                        <a:spcAft>
                          <a:spcPts val="0"/>
                        </a:spcAft>
                      </a:pPr>
                      <a:r>
                        <a:rPr lang="en-US" sz="1600" b="0" dirty="0">
                          <a:latin typeface="Andalus" pitchFamily="18" charset="-78"/>
                          <a:ea typeface="Times New Roman"/>
                          <a:cs typeface="Andalus" pitchFamily="18" charset="-78"/>
                        </a:rPr>
                        <a:t>Bile acid </a:t>
                      </a:r>
                      <a:endParaRPr lang="en-US" sz="1400" b="0" dirty="0">
                        <a:latin typeface="Andalus" pitchFamily="18" charset="-78"/>
                        <a:ea typeface="Times New Roman"/>
                        <a:cs typeface="Andalus" pitchFamily="18" charset="-78"/>
                      </a:endParaRPr>
                    </a:p>
                    <a:p>
                      <a:pPr algn="just">
                        <a:lnSpc>
                          <a:spcPct val="150000"/>
                        </a:lnSpc>
                        <a:spcAft>
                          <a:spcPts val="0"/>
                        </a:spcAft>
                      </a:pPr>
                      <a:r>
                        <a:rPr lang="en-US" sz="1600" b="0" dirty="0">
                          <a:latin typeface="Andalus" pitchFamily="18" charset="-78"/>
                          <a:ea typeface="Times New Roman"/>
                          <a:cs typeface="Andalus" pitchFamily="18" charset="-78"/>
                        </a:rPr>
                        <a:t>sequestrations</a:t>
                      </a:r>
                      <a:endParaRPr lang="en-US" sz="1400" b="0" dirty="0">
                        <a:latin typeface="Andalus" pitchFamily="18" charset="-78"/>
                        <a:ea typeface="Times New Roman"/>
                        <a:cs typeface="Andalus" pitchFamily="18" charset="-78"/>
                      </a:endParaRPr>
                    </a:p>
                  </a:txBody>
                  <a:tcPr marL="68580" marR="68580" marT="0" marB="0"/>
                </a:tc>
                <a:tc>
                  <a:txBody>
                    <a:bodyPr/>
                    <a:lstStyle/>
                    <a:p>
                      <a:pPr>
                        <a:lnSpc>
                          <a:spcPct val="150000"/>
                        </a:lnSpc>
                        <a:spcAft>
                          <a:spcPts val="0"/>
                        </a:spcAft>
                      </a:pPr>
                      <a:r>
                        <a:rPr lang="en-US" sz="1600" b="0">
                          <a:latin typeface="Andalus" pitchFamily="18" charset="-78"/>
                          <a:ea typeface="Times New Roman"/>
                          <a:cs typeface="Andalus" pitchFamily="18" charset="-78"/>
                        </a:rPr>
                        <a:t>colestyramine</a:t>
                      </a:r>
                      <a:endParaRPr lang="en-US" sz="1400" b="0">
                        <a:latin typeface="Andalus" pitchFamily="18" charset="-78"/>
                        <a:ea typeface="Times New Roman"/>
                        <a:cs typeface="Andalus" pitchFamily="18" charset="-78"/>
                      </a:endParaRPr>
                    </a:p>
                  </a:txBody>
                  <a:tcPr marL="68580" marR="68580" marT="0" marB="0"/>
                </a:tc>
                <a:tc>
                  <a:txBody>
                    <a:bodyPr/>
                    <a:lstStyle/>
                    <a:p>
                      <a:pPr algn="just">
                        <a:lnSpc>
                          <a:spcPct val="150000"/>
                        </a:lnSpc>
                        <a:spcAft>
                          <a:spcPts val="0"/>
                        </a:spcAft>
                      </a:pPr>
                      <a:r>
                        <a:rPr lang="en-US" sz="1600" b="0">
                          <a:latin typeface="Andalus" pitchFamily="18" charset="-78"/>
                          <a:ea typeface="Times New Roman"/>
                          <a:cs typeface="Andalus" pitchFamily="18" charset="-78"/>
                        </a:rPr>
                        <a:t> 4-12g B.D</a:t>
                      </a:r>
                      <a:endParaRPr lang="en-US" sz="1400" b="0">
                        <a:latin typeface="Andalus" pitchFamily="18" charset="-78"/>
                        <a:ea typeface="Times New Roman"/>
                        <a:cs typeface="Andalus" pitchFamily="18" charset="-78"/>
                      </a:endParaRPr>
                    </a:p>
                  </a:txBody>
                  <a:tcPr marL="68580" marR="68580" marT="0" marB="0"/>
                </a:tc>
                <a:tc rowSpan="2">
                  <a:txBody>
                    <a:bodyPr/>
                    <a:lstStyle/>
                    <a:p>
                      <a:pPr algn="just">
                        <a:lnSpc>
                          <a:spcPct val="150000"/>
                        </a:lnSpc>
                        <a:spcAft>
                          <a:spcPts val="0"/>
                        </a:spcAft>
                      </a:pPr>
                      <a:r>
                        <a:rPr lang="en-US" sz="1600" b="0" dirty="0">
                          <a:latin typeface="Andalus" pitchFamily="18" charset="-78"/>
                          <a:ea typeface="Times New Roman"/>
                          <a:cs typeface="Andalus" pitchFamily="18" charset="-78"/>
                        </a:rPr>
                        <a:t>LDL</a:t>
                      </a:r>
                    </a:p>
                  </a:txBody>
                  <a:tcPr marL="68580" marR="68580" marT="0" marB="0"/>
                </a:tc>
                <a:tc rowSpan="2">
                  <a:txBody>
                    <a:bodyPr/>
                    <a:lstStyle/>
                    <a:p>
                      <a:pPr algn="just">
                        <a:lnSpc>
                          <a:spcPct val="100000"/>
                        </a:lnSpc>
                        <a:spcAft>
                          <a:spcPts val="0"/>
                        </a:spcAft>
                      </a:pPr>
                      <a:r>
                        <a:rPr lang="en-US" sz="1600" b="0" dirty="0">
                          <a:latin typeface="Andalus" pitchFamily="18" charset="-78"/>
                          <a:ea typeface="Times New Roman"/>
                          <a:cs typeface="Andalus" pitchFamily="18" charset="-78"/>
                        </a:rPr>
                        <a:t>Increase sterol excretion      LDL receptor mediated clearance of LDL</a:t>
                      </a:r>
                    </a:p>
                  </a:txBody>
                  <a:tcPr marL="68580" marR="68580" marT="0" marB="0"/>
                </a:tc>
                <a:tc rowSpan="2">
                  <a:txBody>
                    <a:bodyPr/>
                    <a:lstStyle/>
                    <a:p>
                      <a:pPr algn="just">
                        <a:lnSpc>
                          <a:spcPct val="100000"/>
                        </a:lnSpc>
                        <a:spcAft>
                          <a:spcPts val="0"/>
                        </a:spcAft>
                      </a:pPr>
                      <a:r>
                        <a:rPr lang="en-US" sz="1600" b="0" dirty="0">
                          <a:latin typeface="Andalus" pitchFamily="18" charset="-78"/>
                          <a:ea typeface="Times New Roman"/>
                          <a:cs typeface="Andalus" pitchFamily="18" charset="-78"/>
                        </a:rPr>
                        <a:t>Gastrointestinal symptoms, binds other drugs</a:t>
                      </a:r>
                    </a:p>
                  </a:txBody>
                  <a:tcPr marL="68580" marR="68580" marT="0" marB="0"/>
                </a:tc>
                <a:extLst>
                  <a:ext uri="{0D108BD9-81ED-4DB2-BD59-A6C34878D82A}">
                    <a16:rowId xmlns:a16="http://schemas.microsoft.com/office/drawing/2014/main" val="10001"/>
                  </a:ext>
                </a:extLst>
              </a:tr>
              <a:tr h="629189">
                <a:tc vMerge="1">
                  <a:txBody>
                    <a:bodyPr/>
                    <a:lstStyle/>
                    <a:p>
                      <a:endParaRPr lang="en-US"/>
                    </a:p>
                  </a:txBody>
                  <a:tcPr/>
                </a:tc>
                <a:tc>
                  <a:txBody>
                    <a:bodyPr/>
                    <a:lstStyle/>
                    <a:p>
                      <a:pPr>
                        <a:lnSpc>
                          <a:spcPct val="150000"/>
                        </a:lnSpc>
                        <a:spcAft>
                          <a:spcPts val="0"/>
                        </a:spcAft>
                      </a:pPr>
                      <a:r>
                        <a:rPr lang="en-US" sz="1600" b="0" dirty="0" err="1">
                          <a:latin typeface="Andalus" pitchFamily="18" charset="-78"/>
                          <a:ea typeface="Times New Roman"/>
                          <a:cs typeface="Andalus" pitchFamily="18" charset="-78"/>
                        </a:rPr>
                        <a:t>cholestipol</a:t>
                      </a:r>
                      <a:endParaRPr lang="en-US" sz="1400" b="0" dirty="0">
                        <a:latin typeface="Andalus" pitchFamily="18" charset="-78"/>
                        <a:ea typeface="Times New Roman"/>
                        <a:cs typeface="Andalus" pitchFamily="18" charset="-78"/>
                      </a:endParaRPr>
                    </a:p>
                  </a:txBody>
                  <a:tcPr marL="68580" marR="68580" marT="0" marB="0"/>
                </a:tc>
                <a:tc>
                  <a:txBody>
                    <a:bodyPr/>
                    <a:lstStyle/>
                    <a:p>
                      <a:pPr algn="just">
                        <a:lnSpc>
                          <a:spcPct val="150000"/>
                        </a:lnSpc>
                        <a:spcAft>
                          <a:spcPts val="0"/>
                        </a:spcAft>
                      </a:pPr>
                      <a:r>
                        <a:rPr lang="en-US" sz="1600" b="0" dirty="0">
                          <a:latin typeface="Andalus" pitchFamily="18" charset="-78"/>
                          <a:ea typeface="Times New Roman"/>
                          <a:cs typeface="Andalus" pitchFamily="18" charset="-78"/>
                        </a:rPr>
                        <a:t>5-15gm B.D.</a:t>
                      </a:r>
                      <a:endParaRPr lang="en-US" sz="1400" b="0" dirty="0">
                        <a:latin typeface="Andalus" pitchFamily="18" charset="-78"/>
                        <a:ea typeface="Times New Roman"/>
                        <a:cs typeface="Andalus" pitchFamily="18" charset="-78"/>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965868">
                <a:tc>
                  <a:txBody>
                    <a:bodyPr/>
                    <a:lstStyle/>
                    <a:p>
                      <a:pPr algn="just">
                        <a:lnSpc>
                          <a:spcPct val="150000"/>
                        </a:lnSpc>
                        <a:spcAft>
                          <a:spcPts val="0"/>
                        </a:spcAft>
                      </a:pPr>
                      <a:r>
                        <a:rPr lang="en-US" sz="1600" b="0" dirty="0">
                          <a:latin typeface="Andalus" pitchFamily="18" charset="-78"/>
                          <a:ea typeface="Times New Roman"/>
                          <a:cs typeface="Andalus" pitchFamily="18" charset="-78"/>
                        </a:rPr>
                        <a:t>Nicotinic</a:t>
                      </a:r>
                      <a:endParaRPr lang="en-US" sz="1400" b="0" dirty="0">
                        <a:latin typeface="Andalus" pitchFamily="18" charset="-78"/>
                        <a:ea typeface="Times New Roman"/>
                        <a:cs typeface="Andalus" pitchFamily="18" charset="-78"/>
                      </a:endParaRPr>
                    </a:p>
                    <a:p>
                      <a:pPr algn="just">
                        <a:lnSpc>
                          <a:spcPct val="150000"/>
                        </a:lnSpc>
                        <a:spcAft>
                          <a:spcPts val="0"/>
                        </a:spcAft>
                      </a:pPr>
                      <a:r>
                        <a:rPr lang="en-US" sz="1600" b="0" dirty="0">
                          <a:latin typeface="Andalus" pitchFamily="18" charset="-78"/>
                          <a:ea typeface="Times New Roman"/>
                          <a:cs typeface="Andalus" pitchFamily="18" charset="-78"/>
                        </a:rPr>
                        <a:t>Acid</a:t>
                      </a:r>
                      <a:endParaRPr lang="en-US" sz="1400" b="0" dirty="0">
                        <a:latin typeface="Andalus" pitchFamily="18" charset="-78"/>
                        <a:ea typeface="Times New Roman"/>
                        <a:cs typeface="Andalus" pitchFamily="18" charset="-78"/>
                      </a:endParaRPr>
                    </a:p>
                  </a:txBody>
                  <a:tcPr marL="68580" marR="68580" marT="0" marB="0"/>
                </a:tc>
                <a:tc>
                  <a:txBody>
                    <a:bodyPr/>
                    <a:lstStyle/>
                    <a:p>
                      <a:pPr algn="just">
                        <a:lnSpc>
                          <a:spcPct val="150000"/>
                        </a:lnSpc>
                        <a:spcAft>
                          <a:spcPts val="0"/>
                        </a:spcAft>
                      </a:pPr>
                      <a:r>
                        <a:rPr lang="en-US" sz="1600" b="0" dirty="0">
                          <a:latin typeface="Andalus" pitchFamily="18" charset="-78"/>
                          <a:ea typeface="Times New Roman"/>
                          <a:cs typeface="Andalus" pitchFamily="18" charset="-78"/>
                        </a:rPr>
                        <a:t>Niacin</a:t>
                      </a:r>
                      <a:endParaRPr lang="en-US" sz="1400" b="0" dirty="0">
                        <a:latin typeface="Andalus" pitchFamily="18" charset="-78"/>
                        <a:ea typeface="Times New Roman"/>
                        <a:cs typeface="Andalus" pitchFamily="18" charset="-78"/>
                      </a:endParaRPr>
                    </a:p>
                  </a:txBody>
                  <a:tcPr marL="68580" marR="68580" marT="0" marB="0"/>
                </a:tc>
                <a:tc>
                  <a:txBody>
                    <a:bodyPr/>
                    <a:lstStyle/>
                    <a:p>
                      <a:pPr algn="just">
                        <a:lnSpc>
                          <a:spcPct val="150000"/>
                        </a:lnSpc>
                        <a:spcAft>
                          <a:spcPts val="0"/>
                        </a:spcAft>
                      </a:pPr>
                      <a:r>
                        <a:rPr lang="en-US" sz="1600" b="0" dirty="0">
                          <a:latin typeface="Andalus" pitchFamily="18" charset="-78"/>
                          <a:ea typeface="Times New Roman"/>
                          <a:cs typeface="Andalus" pitchFamily="18" charset="-78"/>
                        </a:rPr>
                        <a:t>1-2gm TDS</a:t>
                      </a:r>
                      <a:endParaRPr lang="en-US" sz="1400" b="0" dirty="0">
                        <a:latin typeface="Andalus" pitchFamily="18" charset="-78"/>
                        <a:ea typeface="Times New Roman"/>
                        <a:cs typeface="Andalus" pitchFamily="18" charset="-78"/>
                      </a:endParaRPr>
                    </a:p>
                  </a:txBody>
                  <a:tcPr marL="68580" marR="68580" marT="0" marB="0"/>
                </a:tc>
                <a:tc>
                  <a:txBody>
                    <a:bodyPr/>
                    <a:lstStyle/>
                    <a:p>
                      <a:pPr algn="just">
                        <a:lnSpc>
                          <a:spcPct val="150000"/>
                        </a:lnSpc>
                        <a:spcAft>
                          <a:spcPts val="0"/>
                        </a:spcAft>
                      </a:pPr>
                      <a:r>
                        <a:rPr lang="en-US" sz="1600" b="0" dirty="0">
                          <a:latin typeface="Andalus" pitchFamily="18" charset="-78"/>
                          <a:ea typeface="Times New Roman"/>
                          <a:cs typeface="Andalus" pitchFamily="18" charset="-78"/>
                        </a:rPr>
                        <a:t>VLDL(LDL)</a:t>
                      </a:r>
                    </a:p>
                  </a:txBody>
                  <a:tcPr marL="68580" marR="68580" marT="0" marB="0"/>
                </a:tc>
                <a:tc>
                  <a:txBody>
                    <a:bodyPr/>
                    <a:lstStyle/>
                    <a:p>
                      <a:pPr algn="just">
                        <a:lnSpc>
                          <a:spcPct val="150000"/>
                        </a:lnSpc>
                        <a:spcAft>
                          <a:spcPts val="0"/>
                        </a:spcAft>
                      </a:pPr>
                      <a:r>
                        <a:rPr lang="en-US" sz="1600" b="0" dirty="0">
                          <a:latin typeface="Andalus" pitchFamily="18" charset="-78"/>
                          <a:ea typeface="Times New Roman"/>
                          <a:cs typeface="Andalus" pitchFamily="18" charset="-78"/>
                        </a:rPr>
                        <a:t>Decrease VLDL production</a:t>
                      </a:r>
                    </a:p>
                  </a:txBody>
                  <a:tcPr marL="68580" marR="68580" marT="0" marB="0"/>
                </a:tc>
                <a:tc>
                  <a:txBody>
                    <a:bodyPr/>
                    <a:lstStyle/>
                    <a:p>
                      <a:pPr algn="just">
                        <a:lnSpc>
                          <a:spcPct val="100000"/>
                        </a:lnSpc>
                        <a:spcAft>
                          <a:spcPts val="0"/>
                        </a:spcAft>
                      </a:pPr>
                      <a:r>
                        <a:rPr lang="en-US" sz="1600" b="0" dirty="0">
                          <a:latin typeface="Andalus" pitchFamily="18" charset="-78"/>
                          <a:ea typeface="Times New Roman"/>
                          <a:cs typeface="Andalus" pitchFamily="18" charset="-78"/>
                        </a:rPr>
                        <a:t>Flushing, Hyperglycemia, Hepatic Dysfunction, Gout</a:t>
                      </a:r>
                    </a:p>
                  </a:txBody>
                  <a:tcPr marL="68580" marR="68580" marT="0" marB="0"/>
                </a:tc>
                <a:extLst>
                  <a:ext uri="{0D108BD9-81ED-4DB2-BD59-A6C34878D82A}">
                    <a16:rowId xmlns:a16="http://schemas.microsoft.com/office/drawing/2014/main" val="10003"/>
                  </a:ext>
                </a:extLst>
              </a:tr>
              <a:tr h="518546">
                <a:tc rowSpan="2">
                  <a:txBody>
                    <a:bodyPr/>
                    <a:lstStyle/>
                    <a:p>
                      <a:pPr algn="just">
                        <a:lnSpc>
                          <a:spcPct val="150000"/>
                        </a:lnSpc>
                        <a:spcAft>
                          <a:spcPts val="0"/>
                        </a:spcAft>
                      </a:pPr>
                      <a:r>
                        <a:rPr lang="en-US" sz="1600" b="0" dirty="0" err="1">
                          <a:latin typeface="Andalus" pitchFamily="18" charset="-78"/>
                          <a:ea typeface="Times New Roman"/>
                          <a:cs typeface="Andalus" pitchFamily="18" charset="-78"/>
                        </a:rPr>
                        <a:t>Fibritic</a:t>
                      </a:r>
                      <a:r>
                        <a:rPr lang="en-US" sz="1600" b="0" dirty="0">
                          <a:latin typeface="Andalus" pitchFamily="18" charset="-78"/>
                          <a:ea typeface="Times New Roman"/>
                          <a:cs typeface="Andalus" pitchFamily="18" charset="-78"/>
                        </a:rPr>
                        <a:t> Acid Derivatives</a:t>
                      </a:r>
                      <a:endParaRPr lang="en-US" sz="1400" b="0" dirty="0">
                        <a:latin typeface="Andalus" pitchFamily="18" charset="-78"/>
                        <a:ea typeface="Times New Roman"/>
                        <a:cs typeface="Andalus" pitchFamily="18" charset="-78"/>
                      </a:endParaRPr>
                    </a:p>
                  </a:txBody>
                  <a:tcPr marL="68580" marR="68580" marT="0" marB="0"/>
                </a:tc>
                <a:tc>
                  <a:txBody>
                    <a:bodyPr/>
                    <a:lstStyle/>
                    <a:p>
                      <a:pPr algn="just">
                        <a:lnSpc>
                          <a:spcPct val="150000"/>
                        </a:lnSpc>
                        <a:spcAft>
                          <a:spcPts val="0"/>
                        </a:spcAft>
                      </a:pPr>
                      <a:r>
                        <a:rPr lang="en-US" sz="1600" b="0" dirty="0" err="1">
                          <a:latin typeface="Andalus" pitchFamily="18" charset="-78"/>
                          <a:ea typeface="Times New Roman"/>
                          <a:cs typeface="Andalus" pitchFamily="18" charset="-78"/>
                        </a:rPr>
                        <a:t>Gemfibrozil</a:t>
                      </a:r>
                      <a:endParaRPr lang="en-US" sz="1400" b="0" dirty="0">
                        <a:latin typeface="Andalus" pitchFamily="18" charset="-78"/>
                        <a:ea typeface="Times New Roman"/>
                        <a:cs typeface="Andalus" pitchFamily="18" charset="-78"/>
                      </a:endParaRPr>
                    </a:p>
                  </a:txBody>
                  <a:tcPr marL="68580" marR="68580" marT="0" marB="0"/>
                </a:tc>
                <a:tc>
                  <a:txBody>
                    <a:bodyPr/>
                    <a:lstStyle/>
                    <a:p>
                      <a:pPr algn="just">
                        <a:lnSpc>
                          <a:spcPct val="150000"/>
                        </a:lnSpc>
                        <a:spcAft>
                          <a:spcPts val="0"/>
                        </a:spcAft>
                      </a:pPr>
                      <a:r>
                        <a:rPr lang="en-US" sz="1600" b="0" dirty="0">
                          <a:latin typeface="Andalus" pitchFamily="18" charset="-78"/>
                          <a:ea typeface="Times New Roman"/>
                          <a:cs typeface="Andalus" pitchFamily="18" charset="-78"/>
                        </a:rPr>
                        <a:t>600mg B.D.</a:t>
                      </a:r>
                      <a:endParaRPr lang="en-US" sz="1400" b="0" dirty="0">
                        <a:latin typeface="Andalus" pitchFamily="18" charset="-78"/>
                        <a:ea typeface="Times New Roman"/>
                        <a:cs typeface="Andalus" pitchFamily="18" charset="-78"/>
                      </a:endParaRPr>
                    </a:p>
                  </a:txBody>
                  <a:tcPr marL="68580" marR="68580" marT="0" marB="0"/>
                </a:tc>
                <a:tc rowSpan="2">
                  <a:txBody>
                    <a:bodyPr/>
                    <a:lstStyle/>
                    <a:p>
                      <a:pPr algn="just">
                        <a:lnSpc>
                          <a:spcPct val="150000"/>
                        </a:lnSpc>
                        <a:spcAft>
                          <a:spcPts val="0"/>
                        </a:spcAft>
                      </a:pPr>
                      <a:r>
                        <a:rPr lang="en-US" sz="1600" b="0" dirty="0">
                          <a:latin typeface="Andalus" pitchFamily="18" charset="-78"/>
                          <a:ea typeface="Times New Roman"/>
                          <a:cs typeface="Andalus" pitchFamily="18" charset="-78"/>
                        </a:rPr>
                        <a:t>VLDL(LDL)</a:t>
                      </a:r>
                    </a:p>
                  </a:txBody>
                  <a:tcPr marL="68580" marR="68580" marT="0" marB="0"/>
                </a:tc>
                <a:tc rowSpan="2">
                  <a:txBody>
                    <a:bodyPr/>
                    <a:lstStyle/>
                    <a:p>
                      <a:pPr algn="just">
                        <a:lnSpc>
                          <a:spcPct val="100000"/>
                        </a:lnSpc>
                        <a:spcAft>
                          <a:spcPts val="0"/>
                        </a:spcAft>
                      </a:pPr>
                      <a:r>
                        <a:rPr lang="en-US" sz="1600" b="0" dirty="0">
                          <a:latin typeface="Andalus" pitchFamily="18" charset="-78"/>
                          <a:ea typeface="Times New Roman"/>
                          <a:cs typeface="Andalus" pitchFamily="18" charset="-78"/>
                        </a:rPr>
                        <a:t>   </a:t>
                      </a:r>
                      <a:r>
                        <a:rPr lang="en-US" sz="1600" b="0" dirty="0" err="1">
                          <a:latin typeface="Andalus" pitchFamily="18" charset="-78"/>
                          <a:ea typeface="Times New Roman"/>
                          <a:cs typeface="Andalus" pitchFamily="18" charset="-78"/>
                        </a:rPr>
                        <a:t>VlDL</a:t>
                      </a:r>
                      <a:r>
                        <a:rPr lang="en-US" sz="1600" b="0" dirty="0">
                          <a:latin typeface="Andalus" pitchFamily="18" charset="-78"/>
                          <a:ea typeface="Times New Roman"/>
                          <a:cs typeface="Andalus" pitchFamily="18" charset="-78"/>
                        </a:rPr>
                        <a:t> production</a:t>
                      </a:r>
                    </a:p>
                    <a:p>
                      <a:pPr algn="just">
                        <a:lnSpc>
                          <a:spcPct val="100000"/>
                        </a:lnSpc>
                        <a:spcAft>
                          <a:spcPts val="0"/>
                        </a:spcAft>
                      </a:pPr>
                      <a:r>
                        <a:rPr lang="en-US" sz="1600" b="0" dirty="0">
                          <a:latin typeface="Andalus" pitchFamily="18" charset="-78"/>
                          <a:ea typeface="Times New Roman"/>
                          <a:cs typeface="Andalus" pitchFamily="18" charset="-78"/>
                        </a:rPr>
                        <a:t>   LPL action</a:t>
                      </a:r>
                    </a:p>
                  </a:txBody>
                  <a:tcPr marL="68580" marR="68580" marT="0" marB="0"/>
                </a:tc>
                <a:tc rowSpan="2">
                  <a:txBody>
                    <a:bodyPr/>
                    <a:lstStyle/>
                    <a:p>
                      <a:pPr algn="just">
                        <a:lnSpc>
                          <a:spcPct val="100000"/>
                        </a:lnSpc>
                        <a:spcAft>
                          <a:spcPts val="0"/>
                        </a:spcAft>
                      </a:pPr>
                      <a:r>
                        <a:rPr lang="en-US" sz="1600" b="0">
                          <a:latin typeface="Andalus" pitchFamily="18" charset="-78"/>
                          <a:ea typeface="Times New Roman"/>
                          <a:cs typeface="Andalus" pitchFamily="18" charset="-78"/>
                        </a:rPr>
                        <a:t>Gall stones, Myopathy</a:t>
                      </a:r>
                    </a:p>
                  </a:txBody>
                  <a:tcPr marL="68580" marR="68580" marT="0" marB="0"/>
                </a:tc>
                <a:extLst>
                  <a:ext uri="{0D108BD9-81ED-4DB2-BD59-A6C34878D82A}">
                    <a16:rowId xmlns:a16="http://schemas.microsoft.com/office/drawing/2014/main" val="10004"/>
                  </a:ext>
                </a:extLst>
              </a:tr>
              <a:tr h="438161">
                <a:tc vMerge="1">
                  <a:txBody>
                    <a:bodyPr/>
                    <a:lstStyle/>
                    <a:p>
                      <a:endParaRPr lang="en-US"/>
                    </a:p>
                  </a:txBody>
                  <a:tcPr/>
                </a:tc>
                <a:tc>
                  <a:txBody>
                    <a:bodyPr/>
                    <a:lstStyle/>
                    <a:p>
                      <a:pPr algn="just">
                        <a:lnSpc>
                          <a:spcPct val="150000"/>
                        </a:lnSpc>
                        <a:spcAft>
                          <a:spcPts val="0"/>
                        </a:spcAft>
                      </a:pPr>
                      <a:r>
                        <a:rPr lang="en-US" sz="1600" b="0">
                          <a:latin typeface="Andalus" pitchFamily="18" charset="-78"/>
                          <a:ea typeface="Times New Roman"/>
                          <a:cs typeface="Andalus" pitchFamily="18" charset="-78"/>
                        </a:rPr>
                        <a:t>FenoFibrate</a:t>
                      </a:r>
                      <a:endParaRPr lang="en-US" sz="1400" b="0">
                        <a:latin typeface="Andalus" pitchFamily="18" charset="-78"/>
                        <a:ea typeface="Times New Roman"/>
                        <a:cs typeface="Andalus" pitchFamily="18" charset="-78"/>
                      </a:endParaRPr>
                    </a:p>
                  </a:txBody>
                  <a:tcPr marL="68580" marR="68580" marT="0" marB="0"/>
                </a:tc>
                <a:tc>
                  <a:txBody>
                    <a:bodyPr/>
                    <a:lstStyle/>
                    <a:p>
                      <a:pPr algn="just">
                        <a:lnSpc>
                          <a:spcPct val="150000"/>
                        </a:lnSpc>
                        <a:spcAft>
                          <a:spcPts val="0"/>
                        </a:spcAft>
                      </a:pPr>
                      <a:r>
                        <a:rPr lang="en-US" sz="1600" b="0" dirty="0">
                          <a:latin typeface="Andalus" pitchFamily="18" charset="-78"/>
                          <a:ea typeface="Times New Roman"/>
                          <a:cs typeface="Andalus" pitchFamily="18" charset="-78"/>
                        </a:rPr>
                        <a:t>67-201mg/d</a:t>
                      </a:r>
                      <a:endParaRPr lang="en-US" sz="1400" b="0" dirty="0">
                        <a:latin typeface="Andalus" pitchFamily="18" charset="-78"/>
                        <a:ea typeface="Times New Roman"/>
                        <a:cs typeface="Andalus" pitchFamily="18" charset="-78"/>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73706">
                <a:tc rowSpan="5">
                  <a:txBody>
                    <a:bodyPr/>
                    <a:lstStyle/>
                    <a:p>
                      <a:pPr algn="just">
                        <a:lnSpc>
                          <a:spcPct val="150000"/>
                        </a:lnSpc>
                        <a:spcAft>
                          <a:spcPts val="0"/>
                        </a:spcAft>
                      </a:pPr>
                      <a:r>
                        <a:rPr lang="en-US" sz="1600" b="0" dirty="0">
                          <a:latin typeface="Andalus" pitchFamily="18" charset="-78"/>
                          <a:ea typeface="Times New Roman"/>
                          <a:cs typeface="Andalus" pitchFamily="18" charset="-78"/>
                        </a:rPr>
                        <a:t>HMG–</a:t>
                      </a:r>
                      <a:r>
                        <a:rPr lang="en-US" sz="1600" b="0" dirty="0" err="1">
                          <a:latin typeface="Andalus" pitchFamily="18" charset="-78"/>
                          <a:ea typeface="Times New Roman"/>
                          <a:cs typeface="Andalus" pitchFamily="18" charset="-78"/>
                        </a:rPr>
                        <a:t>CoA</a:t>
                      </a:r>
                      <a:r>
                        <a:rPr lang="en-US" sz="1600" b="0" dirty="0">
                          <a:latin typeface="Andalus" pitchFamily="18" charset="-78"/>
                          <a:ea typeface="Times New Roman"/>
                          <a:cs typeface="Andalus" pitchFamily="18" charset="-78"/>
                        </a:rPr>
                        <a:t> </a:t>
                      </a:r>
                      <a:r>
                        <a:rPr lang="en-US" sz="1600" b="0" dirty="0" err="1">
                          <a:latin typeface="Andalus" pitchFamily="18" charset="-78"/>
                          <a:ea typeface="Times New Roman"/>
                          <a:cs typeface="Andalus" pitchFamily="18" charset="-78"/>
                        </a:rPr>
                        <a:t>Reductase</a:t>
                      </a:r>
                      <a:r>
                        <a:rPr lang="en-US" sz="1600" b="0" dirty="0">
                          <a:latin typeface="Andalus" pitchFamily="18" charset="-78"/>
                          <a:ea typeface="Times New Roman"/>
                          <a:cs typeface="Andalus" pitchFamily="18" charset="-78"/>
                        </a:rPr>
                        <a:t> inhibitors</a:t>
                      </a:r>
                      <a:endParaRPr lang="en-US" sz="1400" b="0" dirty="0">
                        <a:latin typeface="Andalus" pitchFamily="18" charset="-78"/>
                        <a:ea typeface="Times New Roman"/>
                        <a:cs typeface="Andalus" pitchFamily="18" charset="-78"/>
                      </a:endParaRPr>
                    </a:p>
                  </a:txBody>
                  <a:tcPr marL="68580" marR="68580" marT="0" marB="0"/>
                </a:tc>
                <a:tc>
                  <a:txBody>
                    <a:bodyPr/>
                    <a:lstStyle/>
                    <a:p>
                      <a:pPr algn="just">
                        <a:lnSpc>
                          <a:spcPct val="150000"/>
                        </a:lnSpc>
                        <a:spcAft>
                          <a:spcPts val="0"/>
                        </a:spcAft>
                      </a:pPr>
                      <a:r>
                        <a:rPr lang="en-US" sz="1600" b="0">
                          <a:latin typeface="Andalus" pitchFamily="18" charset="-78"/>
                          <a:ea typeface="Times New Roman"/>
                          <a:cs typeface="Andalus" pitchFamily="18" charset="-78"/>
                        </a:rPr>
                        <a:t>Lovastatin</a:t>
                      </a:r>
                      <a:endParaRPr lang="en-US" sz="1400" b="0">
                        <a:latin typeface="Andalus" pitchFamily="18" charset="-78"/>
                        <a:ea typeface="Times New Roman"/>
                        <a:cs typeface="Andalus" pitchFamily="18" charset="-78"/>
                      </a:endParaRPr>
                    </a:p>
                  </a:txBody>
                  <a:tcPr marL="68580" marR="68580" marT="0" marB="0"/>
                </a:tc>
                <a:tc>
                  <a:txBody>
                    <a:bodyPr/>
                    <a:lstStyle/>
                    <a:p>
                      <a:pPr algn="just">
                        <a:lnSpc>
                          <a:spcPct val="150000"/>
                        </a:lnSpc>
                        <a:spcAft>
                          <a:spcPts val="0"/>
                        </a:spcAft>
                      </a:pPr>
                      <a:r>
                        <a:rPr lang="en-US" sz="1600" b="0" dirty="0">
                          <a:latin typeface="Andalus" pitchFamily="18" charset="-78"/>
                          <a:ea typeface="Times New Roman"/>
                          <a:cs typeface="Andalus" pitchFamily="18" charset="-78"/>
                        </a:rPr>
                        <a:t>10-80mg/D</a:t>
                      </a:r>
                      <a:endParaRPr lang="en-US" sz="1400" b="0" dirty="0">
                        <a:latin typeface="Andalus" pitchFamily="18" charset="-78"/>
                        <a:ea typeface="Times New Roman"/>
                        <a:cs typeface="Andalus" pitchFamily="18" charset="-78"/>
                      </a:endParaRPr>
                    </a:p>
                  </a:txBody>
                  <a:tcPr marL="68580" marR="68580" marT="0" marB="0"/>
                </a:tc>
                <a:tc rowSpan="5">
                  <a:txBody>
                    <a:bodyPr/>
                    <a:lstStyle/>
                    <a:p>
                      <a:pPr algn="just">
                        <a:lnSpc>
                          <a:spcPct val="150000"/>
                        </a:lnSpc>
                        <a:spcAft>
                          <a:spcPts val="0"/>
                        </a:spcAft>
                      </a:pPr>
                      <a:r>
                        <a:rPr lang="en-US" sz="1600" b="0" dirty="0">
                          <a:latin typeface="Andalus" pitchFamily="18" charset="-78"/>
                          <a:ea typeface="Times New Roman"/>
                          <a:cs typeface="Andalus" pitchFamily="18" charset="-78"/>
                        </a:rPr>
                        <a:t>LDL</a:t>
                      </a:r>
                    </a:p>
                  </a:txBody>
                  <a:tcPr marL="68580" marR="68580" marT="0" marB="0"/>
                </a:tc>
                <a:tc rowSpan="5">
                  <a:txBody>
                    <a:bodyPr/>
                    <a:lstStyle/>
                    <a:p>
                      <a:pPr algn="just">
                        <a:lnSpc>
                          <a:spcPct val="100000"/>
                        </a:lnSpc>
                        <a:spcAft>
                          <a:spcPts val="0"/>
                        </a:spcAft>
                      </a:pPr>
                      <a:r>
                        <a:rPr lang="en-US" sz="1600" b="0" dirty="0">
                          <a:latin typeface="Andalus" pitchFamily="18" charset="-78"/>
                          <a:ea typeface="Times New Roman"/>
                          <a:cs typeface="Andalus" pitchFamily="18" charset="-78"/>
                        </a:rPr>
                        <a:t> Cholesterol  synthesis</a:t>
                      </a:r>
                    </a:p>
                    <a:p>
                      <a:pPr algn="just">
                        <a:lnSpc>
                          <a:spcPct val="100000"/>
                        </a:lnSpc>
                        <a:spcAft>
                          <a:spcPts val="0"/>
                        </a:spcAft>
                      </a:pPr>
                      <a:r>
                        <a:rPr lang="en-US" sz="1600" b="0" dirty="0">
                          <a:latin typeface="Andalus" pitchFamily="18" charset="-78"/>
                          <a:ea typeface="Times New Roman"/>
                          <a:cs typeface="Andalus" pitchFamily="18" charset="-78"/>
                        </a:rPr>
                        <a:t> Receptor Mediated removal of LDL</a:t>
                      </a:r>
                    </a:p>
                  </a:txBody>
                  <a:tcPr marL="68580" marR="68580" marT="0" marB="0"/>
                </a:tc>
                <a:tc rowSpan="5">
                  <a:txBody>
                    <a:bodyPr/>
                    <a:lstStyle/>
                    <a:p>
                      <a:pPr algn="just">
                        <a:lnSpc>
                          <a:spcPct val="100000"/>
                        </a:lnSpc>
                        <a:spcAft>
                          <a:spcPts val="0"/>
                        </a:spcAft>
                      </a:pPr>
                      <a:r>
                        <a:rPr lang="en-US" sz="1600" b="0" dirty="0">
                          <a:latin typeface="Andalus" pitchFamily="18" charset="-78"/>
                          <a:ea typeface="Times New Roman"/>
                          <a:cs typeface="Andalus" pitchFamily="18" charset="-78"/>
                        </a:rPr>
                        <a:t>Hepatic Dysfunction, </a:t>
                      </a:r>
                      <a:r>
                        <a:rPr lang="en-US" sz="1600" b="0" dirty="0" err="1">
                          <a:latin typeface="Andalus" pitchFamily="18" charset="-78"/>
                          <a:ea typeface="Times New Roman"/>
                          <a:cs typeface="Andalus" pitchFamily="18" charset="-78"/>
                        </a:rPr>
                        <a:t>Myopathy</a:t>
                      </a:r>
                      <a:endParaRPr lang="en-US" sz="1600" b="0" dirty="0">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06"/>
                  </a:ext>
                </a:extLst>
              </a:tr>
              <a:tr h="416857">
                <a:tc vMerge="1">
                  <a:txBody>
                    <a:bodyPr/>
                    <a:lstStyle/>
                    <a:p>
                      <a:endParaRPr lang="en-US"/>
                    </a:p>
                  </a:txBody>
                  <a:tcPr/>
                </a:tc>
                <a:tc>
                  <a:txBody>
                    <a:bodyPr/>
                    <a:lstStyle/>
                    <a:p>
                      <a:pPr algn="just">
                        <a:lnSpc>
                          <a:spcPct val="150000"/>
                        </a:lnSpc>
                        <a:spcAft>
                          <a:spcPts val="0"/>
                        </a:spcAft>
                      </a:pPr>
                      <a:r>
                        <a:rPr lang="en-US" sz="1600" b="0">
                          <a:latin typeface="Andalus" pitchFamily="18" charset="-78"/>
                          <a:ea typeface="Times New Roman"/>
                          <a:cs typeface="Andalus" pitchFamily="18" charset="-78"/>
                        </a:rPr>
                        <a:t>Pravastatin</a:t>
                      </a:r>
                      <a:endParaRPr lang="en-US" sz="1400" b="0">
                        <a:latin typeface="Andalus" pitchFamily="18" charset="-78"/>
                        <a:ea typeface="Times New Roman"/>
                        <a:cs typeface="Andalus" pitchFamily="18" charset="-78"/>
                      </a:endParaRPr>
                    </a:p>
                  </a:txBody>
                  <a:tcPr marL="68580" marR="68580" marT="0" marB="0"/>
                </a:tc>
                <a:tc>
                  <a:txBody>
                    <a:bodyPr/>
                    <a:lstStyle/>
                    <a:p>
                      <a:pPr algn="just">
                        <a:lnSpc>
                          <a:spcPct val="150000"/>
                        </a:lnSpc>
                        <a:spcAft>
                          <a:spcPts val="0"/>
                        </a:spcAft>
                      </a:pPr>
                      <a:r>
                        <a:rPr lang="en-US" sz="1600" b="0" dirty="0">
                          <a:latin typeface="Andalus" pitchFamily="18" charset="-78"/>
                          <a:ea typeface="Times New Roman"/>
                          <a:cs typeface="Andalus" pitchFamily="18" charset="-78"/>
                        </a:rPr>
                        <a:t>10-40</a:t>
                      </a:r>
                      <a:r>
                        <a:rPr lang="en-US" sz="1400" b="0" baseline="0" dirty="0">
                          <a:latin typeface="Andalus" pitchFamily="18" charset="-78"/>
                          <a:ea typeface="Times New Roman"/>
                          <a:cs typeface="Andalus" pitchFamily="18" charset="-78"/>
                        </a:rPr>
                        <a:t> </a:t>
                      </a:r>
                      <a:r>
                        <a:rPr lang="en-US" sz="1600" b="0" dirty="0">
                          <a:latin typeface="Andalus" pitchFamily="18" charset="-78"/>
                          <a:ea typeface="Times New Roman"/>
                          <a:cs typeface="Andalus" pitchFamily="18" charset="-78"/>
                        </a:rPr>
                        <a:t>mg/d</a:t>
                      </a:r>
                      <a:endParaRPr lang="en-US" sz="1400" b="0" dirty="0">
                        <a:latin typeface="Andalus" pitchFamily="18" charset="-78"/>
                        <a:ea typeface="Times New Roman"/>
                        <a:cs typeface="Andalus" pitchFamily="18" charset="-78"/>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57220">
                <a:tc vMerge="1">
                  <a:txBody>
                    <a:bodyPr/>
                    <a:lstStyle/>
                    <a:p>
                      <a:endParaRPr lang="en-US"/>
                    </a:p>
                  </a:txBody>
                  <a:tcPr/>
                </a:tc>
                <a:tc>
                  <a:txBody>
                    <a:bodyPr/>
                    <a:lstStyle/>
                    <a:p>
                      <a:pPr algn="just">
                        <a:lnSpc>
                          <a:spcPct val="150000"/>
                        </a:lnSpc>
                        <a:spcAft>
                          <a:spcPts val="0"/>
                        </a:spcAft>
                      </a:pPr>
                      <a:r>
                        <a:rPr lang="en-US" sz="1600" b="0">
                          <a:latin typeface="Andalus" pitchFamily="18" charset="-78"/>
                          <a:ea typeface="Times New Roman"/>
                          <a:cs typeface="Andalus" pitchFamily="18" charset="-78"/>
                        </a:rPr>
                        <a:t>Simvastatin</a:t>
                      </a:r>
                      <a:endParaRPr lang="en-US" sz="1400" b="0">
                        <a:latin typeface="Andalus" pitchFamily="18" charset="-78"/>
                        <a:ea typeface="Times New Roman"/>
                        <a:cs typeface="Andalus" pitchFamily="18" charset="-78"/>
                      </a:endParaRPr>
                    </a:p>
                  </a:txBody>
                  <a:tcPr marL="68580" marR="68580" marT="0" marB="0"/>
                </a:tc>
                <a:tc>
                  <a:txBody>
                    <a:bodyPr/>
                    <a:lstStyle/>
                    <a:p>
                      <a:pPr algn="just">
                        <a:lnSpc>
                          <a:spcPct val="150000"/>
                        </a:lnSpc>
                        <a:spcAft>
                          <a:spcPts val="0"/>
                        </a:spcAft>
                      </a:pPr>
                      <a:r>
                        <a:rPr lang="en-US" sz="1600" b="0" dirty="0">
                          <a:latin typeface="Andalus" pitchFamily="18" charset="-78"/>
                          <a:ea typeface="Times New Roman"/>
                          <a:cs typeface="Andalus" pitchFamily="18" charset="-78"/>
                        </a:rPr>
                        <a:t>5-80</a:t>
                      </a:r>
                      <a:r>
                        <a:rPr lang="en-US" sz="1400" b="0" baseline="0" dirty="0">
                          <a:latin typeface="Andalus" pitchFamily="18" charset="-78"/>
                          <a:ea typeface="Times New Roman"/>
                          <a:cs typeface="Andalus" pitchFamily="18" charset="-78"/>
                        </a:rPr>
                        <a:t> </a:t>
                      </a:r>
                      <a:r>
                        <a:rPr lang="en-US" sz="1600" b="0" dirty="0">
                          <a:latin typeface="Andalus" pitchFamily="18" charset="-78"/>
                          <a:ea typeface="Times New Roman"/>
                          <a:cs typeface="Andalus" pitchFamily="18" charset="-78"/>
                        </a:rPr>
                        <a:t>mg/d</a:t>
                      </a:r>
                      <a:endParaRPr lang="en-US" sz="1400" b="0" dirty="0">
                        <a:latin typeface="Andalus" pitchFamily="18" charset="-78"/>
                        <a:ea typeface="Times New Roman"/>
                        <a:cs typeface="Andalus" pitchFamily="18" charset="-78"/>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68100">
                <a:tc vMerge="1">
                  <a:txBody>
                    <a:bodyPr/>
                    <a:lstStyle/>
                    <a:p>
                      <a:endParaRPr lang="en-US"/>
                    </a:p>
                  </a:txBody>
                  <a:tcPr/>
                </a:tc>
                <a:tc>
                  <a:txBody>
                    <a:bodyPr/>
                    <a:lstStyle/>
                    <a:p>
                      <a:pPr algn="just">
                        <a:lnSpc>
                          <a:spcPct val="150000"/>
                        </a:lnSpc>
                        <a:spcAft>
                          <a:spcPts val="0"/>
                        </a:spcAft>
                      </a:pPr>
                      <a:r>
                        <a:rPr lang="en-US" sz="1600" b="0">
                          <a:latin typeface="Andalus" pitchFamily="18" charset="-78"/>
                          <a:ea typeface="Times New Roman"/>
                          <a:cs typeface="Andalus" pitchFamily="18" charset="-78"/>
                        </a:rPr>
                        <a:t>Fluvastatin</a:t>
                      </a:r>
                      <a:endParaRPr lang="en-US" sz="1400" b="0">
                        <a:latin typeface="Andalus" pitchFamily="18" charset="-78"/>
                        <a:ea typeface="Times New Roman"/>
                        <a:cs typeface="Andalus" pitchFamily="18" charset="-78"/>
                      </a:endParaRPr>
                    </a:p>
                  </a:txBody>
                  <a:tcPr marL="68580" marR="68580" marT="0" marB="0"/>
                </a:tc>
                <a:tc>
                  <a:txBody>
                    <a:bodyPr/>
                    <a:lstStyle/>
                    <a:p>
                      <a:pPr algn="just">
                        <a:lnSpc>
                          <a:spcPct val="150000"/>
                        </a:lnSpc>
                        <a:spcAft>
                          <a:spcPts val="0"/>
                        </a:spcAft>
                      </a:pPr>
                      <a:r>
                        <a:rPr lang="en-US" sz="1600" b="0" dirty="0">
                          <a:latin typeface="Andalus" pitchFamily="18" charset="-78"/>
                          <a:ea typeface="Times New Roman"/>
                          <a:cs typeface="Andalus" pitchFamily="18" charset="-78"/>
                        </a:rPr>
                        <a:t>20-80</a:t>
                      </a:r>
                      <a:r>
                        <a:rPr lang="en-US" sz="1400" b="0" baseline="0" dirty="0">
                          <a:latin typeface="Andalus" pitchFamily="18" charset="-78"/>
                          <a:ea typeface="Times New Roman"/>
                          <a:cs typeface="Andalus" pitchFamily="18" charset="-78"/>
                        </a:rPr>
                        <a:t> </a:t>
                      </a:r>
                      <a:r>
                        <a:rPr lang="en-US" sz="1600" b="0" dirty="0">
                          <a:latin typeface="Andalus" pitchFamily="18" charset="-78"/>
                          <a:ea typeface="Times New Roman"/>
                          <a:cs typeface="Andalus" pitchFamily="18" charset="-78"/>
                        </a:rPr>
                        <a:t>mg/d</a:t>
                      </a:r>
                      <a:endParaRPr lang="en-US" sz="1400" b="0" dirty="0">
                        <a:latin typeface="Andalus" pitchFamily="18" charset="-78"/>
                        <a:ea typeface="Times New Roman"/>
                        <a:cs typeface="Andalus" pitchFamily="18" charset="-78"/>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49145">
                <a:tc vMerge="1">
                  <a:txBody>
                    <a:bodyPr/>
                    <a:lstStyle/>
                    <a:p>
                      <a:endParaRPr lang="en-US"/>
                    </a:p>
                  </a:txBody>
                  <a:tcPr/>
                </a:tc>
                <a:tc>
                  <a:txBody>
                    <a:bodyPr/>
                    <a:lstStyle/>
                    <a:p>
                      <a:pPr algn="just">
                        <a:lnSpc>
                          <a:spcPct val="150000"/>
                        </a:lnSpc>
                        <a:spcAft>
                          <a:spcPts val="0"/>
                        </a:spcAft>
                      </a:pPr>
                      <a:r>
                        <a:rPr lang="en-US" sz="1600" b="0" dirty="0" err="1">
                          <a:latin typeface="Times New Roman"/>
                          <a:ea typeface="Times New Roman"/>
                          <a:cs typeface="Mangal"/>
                        </a:rPr>
                        <a:t>Atorvastatin</a:t>
                      </a:r>
                      <a:endParaRPr lang="en-US" sz="1400" b="0" dirty="0">
                        <a:latin typeface="Calibri"/>
                        <a:ea typeface="Times New Roman"/>
                        <a:cs typeface="Mangal"/>
                      </a:endParaRPr>
                    </a:p>
                  </a:txBody>
                  <a:tcPr marL="68580" marR="68580" marT="0" marB="0"/>
                </a:tc>
                <a:tc>
                  <a:txBody>
                    <a:bodyPr/>
                    <a:lstStyle/>
                    <a:p>
                      <a:pPr algn="just">
                        <a:lnSpc>
                          <a:spcPct val="150000"/>
                        </a:lnSpc>
                        <a:spcAft>
                          <a:spcPts val="0"/>
                        </a:spcAft>
                      </a:pPr>
                      <a:r>
                        <a:rPr lang="en-US" sz="1100" b="0" dirty="0">
                          <a:latin typeface="Times New Roman"/>
                          <a:ea typeface="Times New Roman"/>
                          <a:cs typeface="Mangal"/>
                        </a:rPr>
                        <a:t>10-80mg</a:t>
                      </a:r>
                      <a:endParaRPr lang="en-US" sz="1400" b="0" dirty="0">
                        <a:latin typeface="Calibri"/>
                        <a:ea typeface="Times New Roman"/>
                        <a:cs typeface="Mangal"/>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bl>
          </a:graphicData>
        </a:graphic>
      </p:graphicFrame>
      <p:sp>
        <p:nvSpPr>
          <p:cNvPr id="5" name="Slide Number Placeholder 4"/>
          <p:cNvSpPr>
            <a:spLocks noGrp="1"/>
          </p:cNvSpPr>
          <p:nvPr>
            <p:ph type="sldNum" sz="quarter" idx="12"/>
          </p:nvPr>
        </p:nvSpPr>
        <p:spPr/>
        <p:txBody>
          <a:bodyPr/>
          <a:lstStyle/>
          <a:p>
            <a:fld id="{8557CD05-1A93-40BF-BDF1-07CA5CA97E22}"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a:gsLst>
              <a:gs pos="0">
                <a:srgbClr val="03D4A8"/>
              </a:gs>
              <a:gs pos="25000">
                <a:srgbClr val="21D6E0"/>
              </a:gs>
              <a:gs pos="75000">
                <a:srgbClr val="0087E6"/>
              </a:gs>
              <a:gs pos="100000">
                <a:srgbClr val="005CBF"/>
              </a:gs>
            </a:gsLst>
            <a:lin ang="5400000" scaled="0"/>
          </a:gradFill>
          <a:ln w="38100">
            <a:solidFill>
              <a:srgbClr val="003300"/>
            </a:solidFill>
          </a:ln>
        </p:spPr>
        <p:txBody>
          <a:bodyPr>
            <a:noAutofit/>
          </a:bodyPr>
          <a:lstStyle/>
          <a:p>
            <a:pPr algn="ctr"/>
            <a:r>
              <a:rPr lang="en-US" sz="2800" b="1" dirty="0">
                <a:solidFill>
                  <a:srgbClr val="FF0000"/>
                </a:solidFill>
                <a:effectLst>
                  <a:outerShdw blurRad="38100" dist="38100" dir="2700000" algn="tl">
                    <a:srgbClr val="000000">
                      <a:alpha val="43137"/>
                    </a:srgbClr>
                  </a:outerShdw>
                </a:effectLst>
                <a:latin typeface="Andalus" pitchFamily="18" charset="-78"/>
                <a:cs typeface="Andalus" pitchFamily="18" charset="-78"/>
              </a:rPr>
              <a:t>The Guideline for selection of </a:t>
            </a:r>
            <a:r>
              <a:rPr lang="en-US" sz="2800" b="1" dirty="0" err="1">
                <a:solidFill>
                  <a:srgbClr val="FF0000"/>
                </a:solidFill>
                <a:effectLst>
                  <a:outerShdw blurRad="38100" dist="38100" dir="2700000" algn="tl">
                    <a:srgbClr val="000000">
                      <a:alpha val="43137"/>
                    </a:srgbClr>
                  </a:outerShdw>
                </a:effectLst>
                <a:latin typeface="Andalus" pitchFamily="18" charset="-78"/>
                <a:cs typeface="Andalus" pitchFamily="18" charset="-78"/>
              </a:rPr>
              <a:t>Hypolipidaemic</a:t>
            </a:r>
            <a:r>
              <a:rPr lang="en-US" sz="2800" b="1" dirty="0">
                <a:solidFill>
                  <a:srgbClr val="FF0000"/>
                </a:solidFill>
                <a:effectLst>
                  <a:outerShdw blurRad="38100" dist="38100" dir="2700000" algn="tl">
                    <a:srgbClr val="000000">
                      <a:alpha val="43137"/>
                    </a:srgbClr>
                  </a:outerShdw>
                </a:effectLst>
                <a:latin typeface="Andalus" pitchFamily="18" charset="-78"/>
                <a:cs typeface="Andalus" pitchFamily="18" charset="-78"/>
              </a:rPr>
              <a:t> Drugs</a:t>
            </a:r>
            <a:br>
              <a:rPr lang="en-IN" sz="2800" b="1" dirty="0">
                <a:solidFill>
                  <a:srgbClr val="FF0000"/>
                </a:solidFill>
                <a:effectLst>
                  <a:outerShdw blurRad="38100" dist="38100" dir="2700000" algn="tl">
                    <a:srgbClr val="000000">
                      <a:alpha val="43137"/>
                    </a:srgbClr>
                  </a:outerShdw>
                </a:effectLst>
                <a:latin typeface="Andalus" pitchFamily="18" charset="-78"/>
                <a:cs typeface="Andalus" pitchFamily="18" charset="-78"/>
              </a:rPr>
            </a:br>
            <a:endParaRPr lang="en-IN" sz="2800" b="1" dirty="0">
              <a:solidFill>
                <a:srgbClr val="FF0000"/>
              </a:solidFill>
              <a:effectLst>
                <a:outerShdw blurRad="38100" dist="38100" dir="2700000" algn="tl">
                  <a:srgbClr val="000000">
                    <a:alpha val="43137"/>
                  </a:srgbClr>
                </a:outerShdw>
              </a:effectLst>
              <a:latin typeface="Andalus" pitchFamily="18" charset="-78"/>
              <a:cs typeface="Andalus" pitchFamily="18" charset="-78"/>
            </a:endParaRPr>
          </a:p>
        </p:txBody>
      </p:sp>
      <p:graphicFrame>
        <p:nvGraphicFramePr>
          <p:cNvPr id="4" name="Content Placeholder 3"/>
          <p:cNvGraphicFramePr>
            <a:graphicFrameLocks noGrp="1"/>
          </p:cNvGraphicFramePr>
          <p:nvPr>
            <p:ph idx="1"/>
          </p:nvPr>
        </p:nvGraphicFramePr>
        <p:xfrm>
          <a:off x="1" y="1071544"/>
          <a:ext cx="9143999" cy="5786455"/>
        </p:xfrm>
        <a:graphic>
          <a:graphicData uri="http://schemas.openxmlformats.org/drawingml/2006/table">
            <a:tbl>
              <a:tblPr firstRow="1" bandRow="1">
                <a:tableStyleId>{93296810-A885-4BE3-A3E7-6D5BEEA58F35}</a:tableStyleId>
              </a:tblPr>
              <a:tblGrid>
                <a:gridCol w="2843092">
                  <a:extLst>
                    <a:ext uri="{9D8B030D-6E8A-4147-A177-3AD203B41FA5}">
                      <a16:colId xmlns:a16="http://schemas.microsoft.com/office/drawing/2014/main" val="20000"/>
                    </a:ext>
                  </a:extLst>
                </a:gridCol>
                <a:gridCol w="3252907">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52243">
                <a:tc>
                  <a:txBody>
                    <a:bodyPr/>
                    <a:lstStyle/>
                    <a:p>
                      <a:pPr algn="ctr">
                        <a:lnSpc>
                          <a:spcPct val="115000"/>
                        </a:lnSpc>
                        <a:spcAft>
                          <a:spcPts val="0"/>
                        </a:spcAft>
                      </a:pPr>
                      <a:r>
                        <a:rPr lang="en-US" sz="2000" dirty="0">
                          <a:solidFill>
                            <a:srgbClr val="C00000"/>
                          </a:solidFill>
                          <a:latin typeface="Andalus" pitchFamily="18" charset="-78"/>
                          <a:cs typeface="Andalus" pitchFamily="18" charset="-78"/>
                        </a:rPr>
                        <a:t>      Hyperlipidaemia</a:t>
                      </a:r>
                      <a:endParaRPr lang="en-IN" sz="2000" b="1" dirty="0">
                        <a:solidFill>
                          <a:srgbClr val="C00000"/>
                        </a:solidFill>
                        <a:latin typeface="Andalus" pitchFamily="18" charset="-78"/>
                        <a:ea typeface="Times New Roman"/>
                        <a:cs typeface="Andalus" pitchFamily="18" charset="-78"/>
                      </a:endParaRPr>
                    </a:p>
                  </a:txBody>
                  <a:tcPr marL="68580" marR="68580" marT="0" marB="0"/>
                </a:tc>
                <a:tc>
                  <a:txBody>
                    <a:bodyPr/>
                    <a:lstStyle/>
                    <a:p>
                      <a:pPr algn="ctr">
                        <a:lnSpc>
                          <a:spcPct val="115000"/>
                        </a:lnSpc>
                        <a:spcAft>
                          <a:spcPts val="0"/>
                        </a:spcAft>
                      </a:pPr>
                      <a:r>
                        <a:rPr lang="en-US" sz="2000" dirty="0">
                          <a:solidFill>
                            <a:srgbClr val="C00000"/>
                          </a:solidFill>
                          <a:latin typeface="Andalus" pitchFamily="18" charset="-78"/>
                          <a:cs typeface="Andalus" pitchFamily="18" charset="-78"/>
                        </a:rPr>
                        <a:t>        </a:t>
                      </a:r>
                      <a:r>
                        <a:rPr lang="en-US" sz="2000" dirty="0" err="1">
                          <a:solidFill>
                            <a:srgbClr val="C00000"/>
                          </a:solidFill>
                          <a:latin typeface="Andalus" pitchFamily="18" charset="-78"/>
                          <a:cs typeface="Andalus" pitchFamily="18" charset="-78"/>
                        </a:rPr>
                        <a:t>Monotherapy</a:t>
                      </a:r>
                      <a:r>
                        <a:rPr lang="en-US" sz="2000" dirty="0">
                          <a:solidFill>
                            <a:srgbClr val="C00000"/>
                          </a:solidFill>
                          <a:latin typeface="Andalus" pitchFamily="18" charset="-78"/>
                          <a:cs typeface="Andalus" pitchFamily="18" charset="-78"/>
                        </a:rPr>
                        <a:t> Drugs</a:t>
                      </a:r>
                      <a:endParaRPr lang="en-IN" sz="2000" b="1" dirty="0">
                        <a:solidFill>
                          <a:srgbClr val="C00000"/>
                        </a:solidFill>
                        <a:latin typeface="Andalus" pitchFamily="18" charset="-78"/>
                        <a:ea typeface="Times New Roman"/>
                        <a:cs typeface="Andalus" pitchFamily="18" charset="-78"/>
                      </a:endParaRPr>
                    </a:p>
                  </a:txBody>
                  <a:tcPr marL="68580" marR="68580" marT="0" marB="0"/>
                </a:tc>
                <a:tc>
                  <a:txBody>
                    <a:bodyPr/>
                    <a:lstStyle/>
                    <a:p>
                      <a:pPr algn="ctr">
                        <a:lnSpc>
                          <a:spcPct val="115000"/>
                        </a:lnSpc>
                        <a:spcAft>
                          <a:spcPts val="0"/>
                        </a:spcAft>
                      </a:pPr>
                      <a:r>
                        <a:rPr lang="en-US" sz="2000" dirty="0">
                          <a:solidFill>
                            <a:srgbClr val="C00000"/>
                          </a:solidFill>
                          <a:latin typeface="Andalus" pitchFamily="18" charset="-78"/>
                          <a:cs typeface="Andalus" pitchFamily="18" charset="-78"/>
                        </a:rPr>
                        <a:t>     Drug Combination</a:t>
                      </a:r>
                      <a:endParaRPr lang="en-IN" sz="2000" b="1" dirty="0">
                        <a:solidFill>
                          <a:srgbClr val="C00000"/>
                        </a:solidFill>
                        <a:latin typeface="Andalus" pitchFamily="18" charset="-78"/>
                        <a:ea typeface="Times New Roman"/>
                        <a:cs typeface="Andalus" pitchFamily="18" charset="-78"/>
                      </a:endParaRPr>
                    </a:p>
                  </a:txBody>
                  <a:tcPr marL="68580" marR="68580" marT="0" marB="0"/>
                </a:tc>
                <a:extLst>
                  <a:ext uri="{0D108BD9-81ED-4DB2-BD59-A6C34878D82A}">
                    <a16:rowId xmlns:a16="http://schemas.microsoft.com/office/drawing/2014/main" val="10000"/>
                  </a:ext>
                </a:extLst>
              </a:tr>
              <a:tr h="2411277">
                <a:tc>
                  <a:txBody>
                    <a:bodyPr/>
                    <a:lstStyle/>
                    <a:p>
                      <a:pPr algn="l">
                        <a:lnSpc>
                          <a:spcPct val="115000"/>
                        </a:lnSpc>
                        <a:spcAft>
                          <a:spcPts val="0"/>
                        </a:spcAft>
                      </a:pPr>
                      <a:r>
                        <a:rPr lang="en-US" sz="2000" dirty="0">
                          <a:latin typeface="Andalus" pitchFamily="18" charset="-78"/>
                          <a:cs typeface="Andalus" pitchFamily="18" charset="-78"/>
                        </a:rPr>
                        <a:t>Elevated LDL     &amp; </a:t>
                      </a:r>
                      <a:endParaRPr lang="en-IN" sz="2000" dirty="0">
                        <a:latin typeface="Andalus" pitchFamily="18" charset="-78"/>
                        <a:cs typeface="Andalus" pitchFamily="18" charset="-78"/>
                      </a:endParaRPr>
                    </a:p>
                    <a:p>
                      <a:pPr algn="l">
                        <a:lnSpc>
                          <a:spcPct val="115000"/>
                        </a:lnSpc>
                        <a:spcAft>
                          <a:spcPts val="0"/>
                        </a:spcAft>
                      </a:pPr>
                      <a:r>
                        <a:rPr lang="en-US" sz="2000" dirty="0">
                          <a:latin typeface="Andalus" pitchFamily="18" charset="-78"/>
                          <a:cs typeface="Andalus" pitchFamily="18" charset="-78"/>
                        </a:rPr>
                        <a:t>normal TG</a:t>
                      </a:r>
                      <a:endParaRPr lang="en-IN" sz="2000" dirty="0">
                        <a:latin typeface="Andalus" pitchFamily="18" charset="-78"/>
                        <a:ea typeface="Times New Roman"/>
                        <a:cs typeface="Andalus" pitchFamily="18" charset="-78"/>
                      </a:endParaRPr>
                    </a:p>
                  </a:txBody>
                  <a:tcPr marL="68580" marR="68580" marT="0" marB="0" anchor="ctr"/>
                </a:tc>
                <a:tc>
                  <a:txBody>
                    <a:bodyPr/>
                    <a:lstStyle/>
                    <a:p>
                      <a:pPr marL="342900" lvl="0" indent="-342900" algn="l">
                        <a:lnSpc>
                          <a:spcPct val="115000"/>
                        </a:lnSpc>
                        <a:spcAft>
                          <a:spcPts val="0"/>
                        </a:spcAft>
                        <a:buFont typeface="+mj-lt"/>
                        <a:buAutoNum type="alphaLcParenR"/>
                      </a:pPr>
                      <a:r>
                        <a:rPr lang="en-US" sz="2000" dirty="0" err="1">
                          <a:latin typeface="Andalus" pitchFamily="18" charset="-78"/>
                          <a:cs typeface="Andalus" pitchFamily="18" charset="-78"/>
                        </a:rPr>
                        <a:t>Statins</a:t>
                      </a:r>
                      <a:endParaRPr lang="en-IN" sz="2000" dirty="0">
                        <a:latin typeface="Andalus" pitchFamily="18" charset="-78"/>
                        <a:cs typeface="Andalus" pitchFamily="18" charset="-78"/>
                      </a:endParaRPr>
                    </a:p>
                    <a:p>
                      <a:pPr marL="342900" lvl="0" indent="-342900" algn="l">
                        <a:lnSpc>
                          <a:spcPct val="115000"/>
                        </a:lnSpc>
                        <a:spcAft>
                          <a:spcPts val="0"/>
                        </a:spcAft>
                        <a:buFont typeface="+mj-lt"/>
                        <a:buAutoNum type="alphaLcParenR"/>
                      </a:pPr>
                      <a:r>
                        <a:rPr lang="en-US" sz="2000" dirty="0">
                          <a:latin typeface="Andalus" pitchFamily="18" charset="-78"/>
                          <a:cs typeface="Andalus" pitchFamily="18" charset="-78"/>
                        </a:rPr>
                        <a:t>Bile acid </a:t>
                      </a:r>
                      <a:r>
                        <a:rPr lang="en-US" sz="2000" dirty="0" err="1">
                          <a:latin typeface="Andalus" pitchFamily="18" charset="-78"/>
                          <a:cs typeface="Andalus" pitchFamily="18" charset="-78"/>
                        </a:rPr>
                        <a:t>sequestrants</a:t>
                      </a:r>
                      <a:endParaRPr lang="en-IN" sz="2000" dirty="0">
                        <a:latin typeface="Andalus" pitchFamily="18" charset="-78"/>
                        <a:cs typeface="Andalus" pitchFamily="18" charset="-78"/>
                      </a:endParaRPr>
                    </a:p>
                    <a:p>
                      <a:pPr marL="342900" lvl="0" indent="-342900" algn="l">
                        <a:lnSpc>
                          <a:spcPct val="115000"/>
                        </a:lnSpc>
                        <a:spcAft>
                          <a:spcPts val="0"/>
                        </a:spcAft>
                        <a:buFont typeface="+mj-lt"/>
                        <a:buAutoNum type="alphaLcParenR"/>
                      </a:pPr>
                      <a:r>
                        <a:rPr lang="en-US" sz="2000" dirty="0">
                          <a:latin typeface="Andalus" pitchFamily="18" charset="-78"/>
                          <a:cs typeface="Andalus" pitchFamily="18" charset="-78"/>
                        </a:rPr>
                        <a:t>Nicotinic acids</a:t>
                      </a:r>
                      <a:endParaRPr lang="en-IN" sz="2000" dirty="0">
                        <a:latin typeface="Andalus" pitchFamily="18" charset="-78"/>
                        <a:cs typeface="Andalus" pitchFamily="18" charset="-78"/>
                      </a:endParaRPr>
                    </a:p>
                    <a:p>
                      <a:pPr marL="342900" lvl="0" indent="-342900" algn="l">
                        <a:lnSpc>
                          <a:spcPct val="115000"/>
                        </a:lnSpc>
                        <a:spcAft>
                          <a:spcPts val="0"/>
                        </a:spcAft>
                        <a:buFont typeface="+mj-lt"/>
                        <a:buAutoNum type="alphaLcParenR"/>
                      </a:pPr>
                      <a:r>
                        <a:rPr lang="en-US" sz="2000" dirty="0">
                          <a:latin typeface="Andalus" pitchFamily="18" charset="-78"/>
                          <a:cs typeface="Andalus" pitchFamily="18" charset="-78"/>
                        </a:rPr>
                        <a:t>ERT in women.</a:t>
                      </a:r>
                      <a:endParaRPr lang="en-IN" sz="2000" dirty="0">
                        <a:latin typeface="Andalus" pitchFamily="18" charset="-78"/>
                        <a:ea typeface="Times New Roman"/>
                        <a:cs typeface="Andalus" pitchFamily="18" charset="-78"/>
                      </a:endParaRPr>
                    </a:p>
                  </a:txBody>
                  <a:tcPr marL="68580" marR="68580" marT="0" marB="0" anchor="ctr"/>
                </a:tc>
                <a:tc>
                  <a:txBody>
                    <a:bodyPr/>
                    <a:lstStyle/>
                    <a:p>
                      <a:pPr marL="342900" lvl="0" indent="-342900" algn="l">
                        <a:lnSpc>
                          <a:spcPct val="115000"/>
                        </a:lnSpc>
                        <a:spcAft>
                          <a:spcPts val="0"/>
                        </a:spcAft>
                        <a:buFont typeface="+mj-lt"/>
                        <a:buAutoNum type="alphaLcParenR"/>
                      </a:pPr>
                      <a:r>
                        <a:rPr lang="en-US" sz="2000" dirty="0" err="1">
                          <a:latin typeface="Andalus" pitchFamily="18" charset="-78"/>
                          <a:cs typeface="Andalus" pitchFamily="18" charset="-78"/>
                        </a:rPr>
                        <a:t>Statins</a:t>
                      </a:r>
                      <a:r>
                        <a:rPr lang="en-US" sz="2000" dirty="0">
                          <a:latin typeface="Andalus" pitchFamily="18" charset="-78"/>
                          <a:cs typeface="Andalus" pitchFamily="18" charset="-78"/>
                        </a:rPr>
                        <a:t> + Bile acids </a:t>
                      </a:r>
                      <a:r>
                        <a:rPr lang="en-US" sz="2000" dirty="0" err="1">
                          <a:latin typeface="Andalus" pitchFamily="18" charset="-78"/>
                          <a:cs typeface="Andalus" pitchFamily="18" charset="-78"/>
                        </a:rPr>
                        <a:t>sequestrants</a:t>
                      </a:r>
                      <a:endParaRPr lang="en-IN" sz="2000" dirty="0">
                        <a:latin typeface="Andalus" pitchFamily="18" charset="-78"/>
                        <a:cs typeface="Andalus" pitchFamily="18" charset="-78"/>
                      </a:endParaRPr>
                    </a:p>
                    <a:p>
                      <a:pPr marL="342900" lvl="0" indent="-342900" algn="l">
                        <a:lnSpc>
                          <a:spcPct val="115000"/>
                        </a:lnSpc>
                        <a:spcAft>
                          <a:spcPts val="0"/>
                        </a:spcAft>
                        <a:buFont typeface="+mj-lt"/>
                        <a:buAutoNum type="alphaLcParenR"/>
                      </a:pPr>
                      <a:r>
                        <a:rPr lang="en-US" sz="2000" dirty="0">
                          <a:latin typeface="Andalus" pitchFamily="18" charset="-78"/>
                          <a:cs typeface="Andalus" pitchFamily="18" charset="-78"/>
                        </a:rPr>
                        <a:t>Bile acid </a:t>
                      </a:r>
                      <a:r>
                        <a:rPr lang="en-US" sz="2000" dirty="0" err="1">
                          <a:latin typeface="Andalus" pitchFamily="18" charset="-78"/>
                          <a:cs typeface="Andalus" pitchFamily="18" charset="-78"/>
                        </a:rPr>
                        <a:t>sequestrants</a:t>
                      </a:r>
                      <a:r>
                        <a:rPr lang="en-US" sz="2000" dirty="0">
                          <a:latin typeface="Andalus" pitchFamily="18" charset="-78"/>
                          <a:cs typeface="Andalus" pitchFamily="18" charset="-78"/>
                        </a:rPr>
                        <a:t> + Niacin</a:t>
                      </a:r>
                      <a:endParaRPr lang="en-IN" sz="2000" dirty="0">
                        <a:latin typeface="Andalus" pitchFamily="18" charset="-78"/>
                        <a:cs typeface="Andalus" pitchFamily="18" charset="-78"/>
                      </a:endParaRPr>
                    </a:p>
                    <a:p>
                      <a:pPr marL="342900" lvl="0" indent="-342900" algn="l">
                        <a:lnSpc>
                          <a:spcPct val="115000"/>
                        </a:lnSpc>
                        <a:spcAft>
                          <a:spcPts val="0"/>
                        </a:spcAft>
                        <a:buFont typeface="+mj-lt"/>
                        <a:buAutoNum type="alphaLcParenR"/>
                      </a:pPr>
                      <a:r>
                        <a:rPr lang="en-US" sz="2000" dirty="0" err="1">
                          <a:latin typeface="Andalus" pitchFamily="18" charset="-78"/>
                          <a:cs typeface="Andalus" pitchFamily="18" charset="-78"/>
                        </a:rPr>
                        <a:t>Statins</a:t>
                      </a:r>
                      <a:r>
                        <a:rPr lang="en-US" sz="2000" dirty="0">
                          <a:latin typeface="Andalus" pitchFamily="18" charset="-78"/>
                          <a:cs typeface="Andalus" pitchFamily="18" charset="-78"/>
                        </a:rPr>
                        <a:t> + </a:t>
                      </a:r>
                      <a:r>
                        <a:rPr lang="en-US" sz="2000" dirty="0" err="1">
                          <a:latin typeface="Andalus" pitchFamily="18" charset="-78"/>
                          <a:cs typeface="Andalus" pitchFamily="18" charset="-78"/>
                        </a:rPr>
                        <a:t>Niacine</a:t>
                      </a:r>
                      <a:endParaRPr lang="en-IN" sz="2000" dirty="0">
                        <a:latin typeface="Andalus" pitchFamily="18" charset="-78"/>
                        <a:ea typeface="Times New Roman"/>
                        <a:cs typeface="Andalus" pitchFamily="18" charset="-78"/>
                      </a:endParaRPr>
                    </a:p>
                  </a:txBody>
                  <a:tcPr marL="68580" marR="68580" marT="0" marB="0" anchor="ctr"/>
                </a:tc>
                <a:extLst>
                  <a:ext uri="{0D108BD9-81ED-4DB2-BD59-A6C34878D82A}">
                    <a16:rowId xmlns:a16="http://schemas.microsoft.com/office/drawing/2014/main" val="10001"/>
                  </a:ext>
                </a:extLst>
              </a:tr>
              <a:tr h="1521363">
                <a:tc>
                  <a:txBody>
                    <a:bodyPr/>
                    <a:lstStyle/>
                    <a:p>
                      <a:pPr algn="l">
                        <a:lnSpc>
                          <a:spcPct val="115000"/>
                        </a:lnSpc>
                        <a:spcAft>
                          <a:spcPts val="0"/>
                        </a:spcAft>
                      </a:pPr>
                      <a:r>
                        <a:rPr lang="en-US" sz="2000" dirty="0">
                          <a:latin typeface="Andalus" pitchFamily="18" charset="-78"/>
                          <a:cs typeface="Andalus" pitchFamily="18" charset="-78"/>
                        </a:rPr>
                        <a:t>Elevated LDL-C &amp; TG</a:t>
                      </a:r>
                      <a:endParaRPr lang="en-IN" sz="2000" dirty="0">
                        <a:latin typeface="Andalus" pitchFamily="18" charset="-78"/>
                        <a:ea typeface="Times New Roman"/>
                        <a:cs typeface="Andalus" pitchFamily="18" charset="-78"/>
                      </a:endParaRPr>
                    </a:p>
                  </a:txBody>
                  <a:tcPr marL="68580" marR="68580" marT="0" marB="0" anchor="ctr"/>
                </a:tc>
                <a:tc>
                  <a:txBody>
                    <a:bodyPr/>
                    <a:lstStyle/>
                    <a:p>
                      <a:pPr marL="342900" lvl="0" indent="-342900" algn="l">
                        <a:lnSpc>
                          <a:spcPct val="115000"/>
                        </a:lnSpc>
                        <a:spcAft>
                          <a:spcPts val="0"/>
                        </a:spcAft>
                        <a:buFont typeface="+mj-lt"/>
                        <a:buAutoNum type="alphaLcParenR"/>
                      </a:pPr>
                      <a:r>
                        <a:rPr lang="en-US" sz="2000" dirty="0" err="1">
                          <a:latin typeface="Andalus" pitchFamily="18" charset="-78"/>
                          <a:cs typeface="Andalus" pitchFamily="18" charset="-78"/>
                        </a:rPr>
                        <a:t>Statins</a:t>
                      </a:r>
                      <a:endParaRPr lang="en-IN" sz="2000" dirty="0">
                        <a:latin typeface="Andalus" pitchFamily="18" charset="-78"/>
                        <a:cs typeface="Andalus" pitchFamily="18" charset="-78"/>
                      </a:endParaRPr>
                    </a:p>
                    <a:p>
                      <a:pPr marL="342900" lvl="0" indent="-342900" algn="l">
                        <a:lnSpc>
                          <a:spcPct val="115000"/>
                        </a:lnSpc>
                        <a:spcAft>
                          <a:spcPts val="0"/>
                        </a:spcAft>
                        <a:buFont typeface="+mj-lt"/>
                        <a:buAutoNum type="alphaLcParenR"/>
                      </a:pPr>
                      <a:r>
                        <a:rPr lang="en-US" sz="2000" dirty="0" err="1">
                          <a:latin typeface="Andalus" pitchFamily="18" charset="-78"/>
                          <a:cs typeface="Andalus" pitchFamily="18" charset="-78"/>
                        </a:rPr>
                        <a:t>Gemfibrozil</a:t>
                      </a:r>
                      <a:endParaRPr lang="en-IN" sz="2000" dirty="0">
                        <a:latin typeface="Andalus" pitchFamily="18" charset="-78"/>
                        <a:cs typeface="Andalus" pitchFamily="18" charset="-78"/>
                      </a:endParaRPr>
                    </a:p>
                    <a:p>
                      <a:pPr marL="342900" lvl="0" indent="-342900" algn="l">
                        <a:lnSpc>
                          <a:spcPct val="115000"/>
                        </a:lnSpc>
                        <a:spcAft>
                          <a:spcPts val="0"/>
                        </a:spcAft>
                        <a:buFont typeface="+mj-lt"/>
                        <a:buAutoNum type="alphaLcParenR"/>
                      </a:pPr>
                      <a:r>
                        <a:rPr lang="en-US" sz="2000" dirty="0" err="1">
                          <a:latin typeface="Andalus" pitchFamily="18" charset="-78"/>
                          <a:cs typeface="Andalus" pitchFamily="18" charset="-78"/>
                        </a:rPr>
                        <a:t>Niacine</a:t>
                      </a:r>
                      <a:endParaRPr lang="en-IN" sz="2000" dirty="0">
                        <a:latin typeface="Andalus" pitchFamily="18" charset="-78"/>
                        <a:ea typeface="Times New Roman"/>
                        <a:cs typeface="Andalus" pitchFamily="18" charset="-78"/>
                      </a:endParaRPr>
                    </a:p>
                  </a:txBody>
                  <a:tcPr marL="68580" marR="68580" marT="0" marB="0" anchor="ctr"/>
                </a:tc>
                <a:tc>
                  <a:txBody>
                    <a:bodyPr/>
                    <a:lstStyle/>
                    <a:p>
                      <a:pPr algn="l">
                        <a:lnSpc>
                          <a:spcPct val="115000"/>
                        </a:lnSpc>
                        <a:spcAft>
                          <a:spcPts val="0"/>
                        </a:spcAft>
                      </a:pPr>
                      <a:endParaRPr lang="en-US" sz="2000" dirty="0">
                        <a:latin typeface="Andalus" pitchFamily="18" charset="-78"/>
                        <a:ea typeface="Times New Roman"/>
                        <a:cs typeface="Andalus" pitchFamily="18" charset="-78"/>
                      </a:endParaRPr>
                    </a:p>
                  </a:txBody>
                  <a:tcPr marL="68580" marR="68580" marT="0" marB="0" anchor="ctr"/>
                </a:tc>
                <a:extLst>
                  <a:ext uri="{0D108BD9-81ED-4DB2-BD59-A6C34878D82A}">
                    <a16:rowId xmlns:a16="http://schemas.microsoft.com/office/drawing/2014/main" val="10002"/>
                  </a:ext>
                </a:extLst>
              </a:tr>
              <a:tr h="1101572">
                <a:tc>
                  <a:txBody>
                    <a:bodyPr/>
                    <a:lstStyle/>
                    <a:p>
                      <a:pPr algn="l">
                        <a:lnSpc>
                          <a:spcPct val="115000"/>
                        </a:lnSpc>
                        <a:spcAft>
                          <a:spcPts val="0"/>
                        </a:spcAft>
                      </a:pPr>
                      <a:r>
                        <a:rPr lang="en-US" sz="2000" dirty="0">
                          <a:latin typeface="Andalus" pitchFamily="18" charset="-78"/>
                          <a:cs typeface="Andalus" pitchFamily="18" charset="-78"/>
                        </a:rPr>
                        <a:t>Elevated TG</a:t>
                      </a:r>
                      <a:endParaRPr lang="en-IN" sz="2000" dirty="0">
                        <a:latin typeface="Andalus" pitchFamily="18" charset="-78"/>
                        <a:ea typeface="Times New Roman"/>
                        <a:cs typeface="Andalus" pitchFamily="18" charset="-78"/>
                      </a:endParaRPr>
                    </a:p>
                  </a:txBody>
                  <a:tcPr marL="68580" marR="68580" marT="0" marB="0" anchor="ctr"/>
                </a:tc>
                <a:tc>
                  <a:txBody>
                    <a:bodyPr/>
                    <a:lstStyle/>
                    <a:p>
                      <a:pPr marL="342900" lvl="0" indent="-342900" algn="l">
                        <a:lnSpc>
                          <a:spcPct val="115000"/>
                        </a:lnSpc>
                        <a:spcAft>
                          <a:spcPts val="0"/>
                        </a:spcAft>
                        <a:buFont typeface="+mj-lt"/>
                        <a:buAutoNum type="alphaLcParenR"/>
                      </a:pPr>
                      <a:r>
                        <a:rPr lang="en-US" sz="2000" dirty="0" err="1">
                          <a:latin typeface="Andalus" pitchFamily="18" charset="-78"/>
                          <a:cs typeface="Andalus" pitchFamily="18" charset="-78"/>
                        </a:rPr>
                        <a:t>Gemfibrozil</a:t>
                      </a:r>
                      <a:endParaRPr lang="en-IN" sz="2000" dirty="0">
                        <a:latin typeface="Andalus" pitchFamily="18" charset="-78"/>
                        <a:cs typeface="Andalus" pitchFamily="18" charset="-78"/>
                      </a:endParaRPr>
                    </a:p>
                    <a:p>
                      <a:pPr marL="342900" lvl="0" indent="-342900" algn="l">
                        <a:lnSpc>
                          <a:spcPct val="115000"/>
                        </a:lnSpc>
                        <a:spcAft>
                          <a:spcPts val="0"/>
                        </a:spcAft>
                        <a:buFont typeface="+mj-lt"/>
                        <a:buAutoNum type="alphaLcParenR"/>
                      </a:pPr>
                      <a:r>
                        <a:rPr lang="en-US" sz="2000" dirty="0" err="1">
                          <a:latin typeface="Andalus" pitchFamily="18" charset="-78"/>
                          <a:cs typeface="Andalus" pitchFamily="18" charset="-78"/>
                        </a:rPr>
                        <a:t>Niacine</a:t>
                      </a:r>
                      <a:endParaRPr lang="en-IN" sz="2000" dirty="0">
                        <a:latin typeface="Andalus" pitchFamily="18" charset="-78"/>
                        <a:ea typeface="Times New Roman"/>
                        <a:cs typeface="Andalus" pitchFamily="18" charset="-78"/>
                      </a:endParaRPr>
                    </a:p>
                  </a:txBody>
                  <a:tcPr marL="68580" marR="68580" marT="0" marB="0" anchor="ctr"/>
                </a:tc>
                <a:tc>
                  <a:txBody>
                    <a:bodyPr/>
                    <a:lstStyle/>
                    <a:p>
                      <a:pPr algn="l">
                        <a:lnSpc>
                          <a:spcPct val="115000"/>
                        </a:lnSpc>
                        <a:spcAft>
                          <a:spcPts val="0"/>
                        </a:spcAft>
                      </a:pPr>
                      <a:endParaRPr lang="en-US" sz="2000" dirty="0">
                        <a:latin typeface="Andalus" pitchFamily="18" charset="-78"/>
                        <a:ea typeface="Times New Roman"/>
                        <a:cs typeface="Andalus" pitchFamily="18" charset="-78"/>
                      </a:endParaRPr>
                    </a:p>
                  </a:txBody>
                  <a:tcPr marL="68580" marR="68580"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kern="0" cap="none" dirty="0">
                <a:ln>
                  <a:noFill/>
                </a:ln>
                <a:solidFill>
                  <a:srgbClr val="00B0F0"/>
                </a:solidFill>
                <a:effectLst/>
                <a:latin typeface="Andalus" pitchFamily="18" charset="-78"/>
                <a:cs typeface="Andalus" pitchFamily="18" charset="-78"/>
              </a:rPr>
              <a:t>What  is  </a:t>
            </a:r>
            <a:r>
              <a:rPr lang="en-US" sz="4400" kern="0" cap="none" dirty="0" err="1">
                <a:ln>
                  <a:noFill/>
                </a:ln>
                <a:solidFill>
                  <a:srgbClr val="00B0F0"/>
                </a:solidFill>
                <a:effectLst/>
                <a:latin typeface="Andalus" pitchFamily="18" charset="-78"/>
                <a:cs typeface="Andalus" pitchFamily="18" charset="-78"/>
              </a:rPr>
              <a:t>Dyslipidemia</a:t>
            </a:r>
            <a:r>
              <a:rPr lang="en-US" sz="4400" kern="0" cap="none" dirty="0">
                <a:ln>
                  <a:noFill/>
                </a:ln>
                <a:solidFill>
                  <a:srgbClr val="00B0F0"/>
                </a:solidFill>
                <a:effectLst/>
                <a:latin typeface="Andalus" pitchFamily="18" charset="-78"/>
                <a:cs typeface="Andalus" pitchFamily="18" charset="-78"/>
              </a:rPr>
              <a:t>?</a:t>
            </a:r>
            <a:endParaRPr lang="en-IN" dirty="0">
              <a:latin typeface="Andalus" pitchFamily="18" charset="-78"/>
              <a:cs typeface="Andalus" pitchFamily="18" charset="-78"/>
            </a:endParaRPr>
          </a:p>
        </p:txBody>
      </p:sp>
      <p:sp>
        <p:nvSpPr>
          <p:cNvPr id="3" name="Content Placeholder 2"/>
          <p:cNvSpPr>
            <a:spLocks noGrp="1"/>
          </p:cNvSpPr>
          <p:nvPr>
            <p:ph idx="1"/>
          </p:nvPr>
        </p:nvSpPr>
        <p:spPr>
          <a:xfrm>
            <a:off x="457200" y="1066800"/>
            <a:ext cx="8229599" cy="5334000"/>
          </a:xfrm>
        </p:spPr>
        <p:txBody>
          <a:bodyPr>
            <a:normAutofit/>
          </a:bodyPr>
          <a:lstStyle/>
          <a:p>
            <a:pPr algn="just">
              <a:spcBef>
                <a:spcPts val="1200"/>
              </a:spcBef>
              <a:spcAft>
                <a:spcPts val="1200"/>
              </a:spcAft>
            </a:pPr>
            <a:r>
              <a:rPr lang="en-IN" sz="2200" dirty="0">
                <a:solidFill>
                  <a:schemeClr val="tx2">
                    <a:lumMod val="50000"/>
                  </a:schemeClr>
                </a:solidFill>
                <a:latin typeface="Andalus" pitchFamily="18" charset="-78"/>
                <a:cs typeface="Andalus" pitchFamily="18" charset="-78"/>
              </a:rPr>
              <a:t>Dyslipidemia is a disorder of lipoprotein metabolism, which can include overproduction or deficiency or both of  the lipoproteins.</a:t>
            </a:r>
          </a:p>
          <a:p>
            <a:pPr algn="just">
              <a:spcBef>
                <a:spcPts val="1200"/>
              </a:spcBef>
              <a:spcAft>
                <a:spcPts val="1200"/>
              </a:spcAft>
            </a:pPr>
            <a:r>
              <a:rPr lang="en-US" sz="2200" dirty="0">
                <a:solidFill>
                  <a:schemeClr val="tx2">
                    <a:lumMod val="50000"/>
                  </a:schemeClr>
                </a:solidFill>
                <a:latin typeface="Andalus" pitchFamily="18" charset="-78"/>
                <a:cs typeface="Andalus" pitchFamily="18" charset="-78"/>
              </a:rPr>
              <a:t> They may manifest as one or more of the following: Elevated total cholesterol, low-density lipoprotein cholesterol (LDL), &amp; triglyceride levels or as decreased high-density lipoprotein cholesterol (HDL) level.</a:t>
            </a:r>
          </a:p>
          <a:p>
            <a:pPr algn="just">
              <a:spcBef>
                <a:spcPts val="1200"/>
              </a:spcBef>
              <a:spcAft>
                <a:spcPts val="1200"/>
              </a:spcAft>
            </a:pPr>
            <a:r>
              <a:rPr lang="en-IN" sz="2200" dirty="0">
                <a:solidFill>
                  <a:schemeClr val="tx2">
                    <a:lumMod val="50000"/>
                  </a:schemeClr>
                </a:solidFill>
                <a:latin typeface="Andalus" pitchFamily="18" charset="-78"/>
                <a:cs typeface="Andalus" pitchFamily="18" charset="-78"/>
              </a:rPr>
              <a:t>It contributes to the development of atherosclerosis.</a:t>
            </a:r>
          </a:p>
          <a:p>
            <a:endParaRPr lang="en-IN" dirty="0"/>
          </a:p>
        </p:txBody>
      </p:sp>
      <p:sp>
        <p:nvSpPr>
          <p:cNvPr id="5" name="Slide Number Placeholder 4"/>
          <p:cNvSpPr>
            <a:spLocks noGrp="1"/>
          </p:cNvSpPr>
          <p:nvPr>
            <p:ph type="sldNum" sz="quarter" idx="12"/>
          </p:nvPr>
        </p:nvSpPr>
        <p:spPr/>
        <p:txBody>
          <a:bodyPr/>
          <a:lstStyle/>
          <a:p>
            <a:fld id="{8557CD05-1A93-40BF-BDF1-07CA5CA97E22}" type="slidenum">
              <a:rPr lang="en-US" smtClean="0"/>
              <a:pPr/>
              <a:t>3</a:t>
            </a:fld>
            <a:endParaRPr lang="en-US"/>
          </a:p>
        </p:txBody>
      </p:sp>
      <p:pic>
        <p:nvPicPr>
          <p:cNvPr id="13" name="Picture 4"/>
          <p:cNvPicPr>
            <a:picLocks noChangeAspect="1" noChangeArrowheads="1"/>
          </p:cNvPicPr>
          <p:nvPr/>
        </p:nvPicPr>
        <p:blipFill>
          <a:blip r:embed="rId2"/>
          <a:srcRect/>
          <a:stretch>
            <a:fillRect/>
          </a:stretch>
        </p:blipFill>
        <p:spPr bwMode="auto">
          <a:xfrm>
            <a:off x="228600" y="4191000"/>
            <a:ext cx="4038600" cy="2667000"/>
          </a:xfrm>
          <a:prstGeom prst="rect">
            <a:avLst/>
          </a:prstGeom>
          <a:noFill/>
          <a:ln w="9525">
            <a:noFill/>
            <a:miter lim="800000"/>
            <a:headEnd/>
            <a:tailEnd/>
          </a:ln>
          <a:effectLst/>
        </p:spPr>
      </p:pic>
      <p:pic>
        <p:nvPicPr>
          <p:cNvPr id="15" name="Picture 3" descr="E:\desertations\plant fig\lipid\apolipoprotein-landing3_2.png"/>
          <p:cNvPicPr>
            <a:picLocks noChangeAspect="1" noChangeArrowheads="1"/>
          </p:cNvPicPr>
          <p:nvPr/>
        </p:nvPicPr>
        <p:blipFill>
          <a:blip r:embed="rId3"/>
          <a:srcRect/>
          <a:stretch>
            <a:fillRect/>
          </a:stretch>
        </p:blipFill>
        <p:spPr bwMode="auto">
          <a:xfrm>
            <a:off x="5334000" y="4495800"/>
            <a:ext cx="3200400" cy="2057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1" y="1295400"/>
            <a:ext cx="5029200" cy="3631763"/>
          </a:xfrm>
          <a:prstGeom prst="rect">
            <a:avLst/>
          </a:prstGeom>
          <a:noFill/>
        </p:spPr>
        <p:txBody>
          <a:bodyPr wrap="square" lIns="91440" tIns="45720" rIns="91440" bIns="45720">
            <a:spAutoFit/>
          </a:bodyPr>
          <a:lstStyle/>
          <a:p>
            <a:pPr algn="ctr"/>
            <a:r>
              <a:rPr lang="en-US" sz="115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a:solidFill>
                  <a:srgbClr val="00B0F0"/>
                </a:solidFill>
                <a:latin typeface="Andalus" pitchFamily="18" charset="-78"/>
                <a:cs typeface="Andalus" pitchFamily="18" charset="-78"/>
              </a:rPr>
              <a:t>Lipid transport </a:t>
            </a:r>
          </a:p>
        </p:txBody>
      </p:sp>
      <p:sp>
        <p:nvSpPr>
          <p:cNvPr id="3" name="Content Placeholder 2"/>
          <p:cNvSpPr>
            <a:spLocks noGrp="1"/>
          </p:cNvSpPr>
          <p:nvPr>
            <p:ph idx="1"/>
          </p:nvPr>
        </p:nvSpPr>
        <p:spPr>
          <a:xfrm>
            <a:off x="457200" y="1371600"/>
            <a:ext cx="8229600" cy="4525963"/>
          </a:xfrm>
        </p:spPr>
        <p:txBody>
          <a:bodyPr>
            <a:noAutofit/>
          </a:bodyPr>
          <a:lstStyle/>
          <a:p>
            <a:pPr algn="just"/>
            <a:r>
              <a:rPr lang="en-US" sz="2800" dirty="0">
                <a:solidFill>
                  <a:schemeClr val="tx2">
                    <a:lumMod val="50000"/>
                  </a:schemeClr>
                </a:solidFill>
                <a:latin typeface="Andalus" pitchFamily="18" charset="-78"/>
                <a:cs typeface="Andalus" pitchFamily="18" charset="-78"/>
              </a:rPr>
              <a:t>Lipids are carried in plasma in lipoproteins after getting associated with several </a:t>
            </a:r>
            <a:r>
              <a:rPr lang="en-US" sz="2800" dirty="0" err="1">
                <a:solidFill>
                  <a:schemeClr val="tx2">
                    <a:lumMod val="50000"/>
                  </a:schemeClr>
                </a:solidFill>
                <a:latin typeface="Andalus" pitchFamily="18" charset="-78"/>
                <a:cs typeface="Andalus" pitchFamily="18" charset="-78"/>
              </a:rPr>
              <a:t>apoproteins</a:t>
            </a:r>
            <a:r>
              <a:rPr lang="en-US" sz="2800" dirty="0">
                <a:solidFill>
                  <a:schemeClr val="tx2">
                    <a:lumMod val="50000"/>
                  </a:schemeClr>
                </a:solidFill>
                <a:latin typeface="Andalus" pitchFamily="18" charset="-78"/>
                <a:cs typeface="Andalus" pitchFamily="18" charset="-78"/>
              </a:rPr>
              <a:t>; </a:t>
            </a:r>
          </a:p>
          <a:p>
            <a:pPr algn="just"/>
            <a:r>
              <a:rPr lang="en-US" sz="2800" dirty="0">
                <a:solidFill>
                  <a:schemeClr val="tx2">
                    <a:lumMod val="50000"/>
                  </a:schemeClr>
                </a:solidFill>
                <a:latin typeface="Andalus" pitchFamily="18" charset="-78"/>
                <a:cs typeface="Andalus" pitchFamily="18" charset="-78"/>
              </a:rPr>
              <a:t>plasma lipid concentrations are dependent on the concentration of lipoproteins. </a:t>
            </a:r>
          </a:p>
          <a:p>
            <a:pPr algn="just"/>
            <a:r>
              <a:rPr lang="en-US" sz="2800" dirty="0">
                <a:solidFill>
                  <a:schemeClr val="tx2">
                    <a:lumMod val="50000"/>
                  </a:schemeClr>
                </a:solidFill>
                <a:latin typeface="Andalus" pitchFamily="18" charset="-78"/>
                <a:cs typeface="Andalus" pitchFamily="18" charset="-78"/>
              </a:rPr>
              <a:t>The core of lipoprotein globules consists of triglycerides (TGs) or </a:t>
            </a:r>
            <a:r>
              <a:rPr lang="en-US" sz="2800" dirty="0" err="1">
                <a:solidFill>
                  <a:schemeClr val="tx2">
                    <a:lumMod val="50000"/>
                  </a:schemeClr>
                </a:solidFill>
                <a:latin typeface="Andalus" pitchFamily="18" charset="-78"/>
                <a:cs typeface="Andalus" pitchFamily="18" charset="-78"/>
              </a:rPr>
              <a:t>cholesteryl</a:t>
            </a:r>
            <a:r>
              <a:rPr lang="en-US" sz="2800" dirty="0">
                <a:solidFill>
                  <a:schemeClr val="tx2">
                    <a:lumMod val="50000"/>
                  </a:schemeClr>
                </a:solidFill>
                <a:latin typeface="Andalus" pitchFamily="18" charset="-78"/>
                <a:cs typeface="Andalus" pitchFamily="18" charset="-78"/>
              </a:rPr>
              <a:t> esters (CHEs) while the outer polar layer has phospholipids, free cholesterol (CH) and </a:t>
            </a:r>
            <a:r>
              <a:rPr lang="en-US" sz="2800" dirty="0" err="1">
                <a:solidFill>
                  <a:schemeClr val="tx2">
                    <a:lumMod val="50000"/>
                  </a:schemeClr>
                </a:solidFill>
                <a:latin typeface="Andalus" pitchFamily="18" charset="-78"/>
                <a:cs typeface="Andalus" pitchFamily="18" charset="-78"/>
              </a:rPr>
              <a:t>apoproteins</a:t>
            </a:r>
            <a:r>
              <a:rPr lang="en-US" sz="2800" dirty="0">
                <a:solidFill>
                  <a:schemeClr val="tx2">
                    <a:lumMod val="50000"/>
                  </a:schemeClr>
                </a:solidFill>
                <a:latin typeface="Andalus" pitchFamily="18" charset="-78"/>
                <a:cs typeface="Andalus" pitchFamily="18" charset="-78"/>
              </a:rPr>
              <a:t>. </a:t>
            </a:r>
          </a:p>
          <a:p>
            <a:pPr algn="just"/>
            <a:r>
              <a:rPr lang="en-US" sz="2800" dirty="0">
                <a:solidFill>
                  <a:schemeClr val="tx2">
                    <a:lumMod val="50000"/>
                  </a:schemeClr>
                </a:solidFill>
                <a:latin typeface="Andalus" pitchFamily="18" charset="-78"/>
                <a:cs typeface="Andalus" pitchFamily="18" charset="-78"/>
              </a:rPr>
              <a:t>The lipoproteins have been divided into 6 classes on the basis of their particle size and density. They also differ in the nature of </a:t>
            </a:r>
            <a:r>
              <a:rPr lang="en-US" sz="2800" dirty="0" err="1">
                <a:solidFill>
                  <a:schemeClr val="tx2">
                    <a:lumMod val="50000"/>
                  </a:schemeClr>
                </a:solidFill>
                <a:latin typeface="Andalus" pitchFamily="18" charset="-78"/>
                <a:cs typeface="Andalus" pitchFamily="18" charset="-78"/>
              </a:rPr>
              <a:t>apoproteins</a:t>
            </a:r>
            <a:r>
              <a:rPr lang="en-US" sz="2800" dirty="0">
                <a:solidFill>
                  <a:schemeClr val="tx2">
                    <a:lumMod val="50000"/>
                  </a:schemeClr>
                </a:solidFill>
                <a:latin typeface="Andalus" pitchFamily="18" charset="-78"/>
                <a:cs typeface="Andalus" pitchFamily="18" charset="-78"/>
              </a:rPr>
              <a:t>, the ratio of TG and CHE, tissue of origin and fate.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229600" cy="5715000"/>
          </a:xfrm>
        </p:spPr>
        <p:txBody>
          <a:bodyPr>
            <a:noAutofit/>
          </a:bodyPr>
          <a:lstStyle/>
          <a:p>
            <a:pPr algn="just"/>
            <a:r>
              <a:rPr lang="en-US" sz="2800" dirty="0">
                <a:solidFill>
                  <a:schemeClr val="tx2">
                    <a:lumMod val="50000"/>
                  </a:schemeClr>
                </a:solidFill>
                <a:latin typeface="Andalus" pitchFamily="18" charset="-78"/>
                <a:cs typeface="Andalus" pitchFamily="18" charset="-78"/>
              </a:rPr>
              <a:t>Dietary lipids are absorbed in the intestine with the help of bile acids. </a:t>
            </a:r>
          </a:p>
          <a:p>
            <a:pPr algn="just"/>
            <a:r>
              <a:rPr lang="en-US" sz="2800" dirty="0" err="1">
                <a:solidFill>
                  <a:schemeClr val="tx2">
                    <a:lumMod val="50000"/>
                  </a:schemeClr>
                </a:solidFill>
                <a:latin typeface="Andalus" pitchFamily="18" charset="-78"/>
                <a:cs typeface="Andalus" pitchFamily="18" charset="-78"/>
              </a:rPr>
              <a:t>Chylomicrons</a:t>
            </a:r>
            <a:r>
              <a:rPr lang="en-US" sz="2800" dirty="0">
                <a:solidFill>
                  <a:schemeClr val="tx2">
                    <a:lumMod val="50000"/>
                  </a:schemeClr>
                </a:solidFill>
                <a:latin typeface="Andalus" pitchFamily="18" charset="-78"/>
                <a:cs typeface="Andalus" pitchFamily="18" charset="-78"/>
              </a:rPr>
              <a:t> (</a:t>
            </a:r>
            <a:r>
              <a:rPr lang="en-US" sz="2800" dirty="0" err="1">
                <a:solidFill>
                  <a:schemeClr val="tx2">
                    <a:lumMod val="50000"/>
                  </a:schemeClr>
                </a:solidFill>
                <a:latin typeface="Andalus" pitchFamily="18" charset="-78"/>
                <a:cs typeface="Andalus" pitchFamily="18" charset="-78"/>
              </a:rPr>
              <a:t>Chy</a:t>
            </a:r>
            <a:r>
              <a:rPr lang="en-US" sz="2800" dirty="0">
                <a:solidFill>
                  <a:schemeClr val="tx2">
                    <a:lumMod val="50000"/>
                  </a:schemeClr>
                </a:solidFill>
                <a:latin typeface="Andalus" pitchFamily="18" charset="-78"/>
                <a:cs typeface="Andalus" pitchFamily="18" charset="-78"/>
              </a:rPr>
              <a:t>) are formed and passed into lacteals—reach blood stream via thoracic duct. </a:t>
            </a:r>
          </a:p>
          <a:p>
            <a:pPr algn="just"/>
            <a:r>
              <a:rPr lang="en-US" sz="2800" dirty="0">
                <a:solidFill>
                  <a:schemeClr val="tx2">
                    <a:lumMod val="50000"/>
                  </a:schemeClr>
                </a:solidFill>
                <a:latin typeface="Andalus" pitchFamily="18" charset="-78"/>
                <a:cs typeface="Andalus" pitchFamily="18" charset="-78"/>
              </a:rPr>
              <a:t>During their passage through capillaries, the endothelium bound lipoprotein lipase hydrolyses the TGs into fatty acids which pass into muscle cells to be utilized as energy source and in fat cells to be reconverted into TGs and stored.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8153400" cy="5016758"/>
          </a:xfrm>
          <a:prstGeom prst="rect">
            <a:avLst/>
          </a:prstGeom>
        </p:spPr>
        <p:txBody>
          <a:bodyPr wrap="square">
            <a:spAutoFit/>
          </a:bodyPr>
          <a:lstStyle/>
          <a:p>
            <a:pPr marL="342900" lvl="0" indent="-342900" algn="just">
              <a:spcBef>
                <a:spcPct val="20000"/>
              </a:spcBef>
              <a:buFont typeface="Arial" pitchFamily="34" charset="0"/>
              <a:buChar char="•"/>
            </a:pPr>
            <a:r>
              <a:rPr lang="en-US" sz="2800" dirty="0">
                <a:solidFill>
                  <a:srgbClr val="1F497D">
                    <a:lumMod val="50000"/>
                  </a:srgbClr>
                </a:solidFill>
                <a:latin typeface="Andalus" pitchFamily="18" charset="-78"/>
                <a:cs typeface="Andalus" pitchFamily="18" charset="-78"/>
              </a:rPr>
              <a:t>The remaining part—</a:t>
            </a:r>
            <a:r>
              <a:rPr lang="en-US" sz="2800" dirty="0" err="1">
                <a:solidFill>
                  <a:srgbClr val="1F497D">
                    <a:lumMod val="50000"/>
                  </a:srgbClr>
                </a:solidFill>
                <a:latin typeface="Andalus" pitchFamily="18" charset="-78"/>
                <a:cs typeface="Andalus" pitchFamily="18" charset="-78"/>
              </a:rPr>
              <a:t>chylomicron</a:t>
            </a:r>
            <a:r>
              <a:rPr lang="en-US" sz="2800" dirty="0">
                <a:solidFill>
                  <a:srgbClr val="1F497D">
                    <a:lumMod val="50000"/>
                  </a:srgbClr>
                </a:solidFill>
                <a:latin typeface="Andalus" pitchFamily="18" charset="-78"/>
                <a:cs typeface="Andalus" pitchFamily="18" charset="-78"/>
              </a:rPr>
              <a:t> remnant (</a:t>
            </a:r>
            <a:r>
              <a:rPr lang="en-US" sz="2800" dirty="0" err="1">
                <a:solidFill>
                  <a:srgbClr val="1F497D">
                    <a:lumMod val="50000"/>
                  </a:srgbClr>
                </a:solidFill>
                <a:latin typeface="Andalus" pitchFamily="18" charset="-78"/>
                <a:cs typeface="Andalus" pitchFamily="18" charset="-78"/>
              </a:rPr>
              <a:t>Chy</a:t>
            </a:r>
            <a:r>
              <a:rPr lang="en-US" sz="2800" dirty="0">
                <a:solidFill>
                  <a:srgbClr val="1F497D">
                    <a:lumMod val="50000"/>
                  </a:srgbClr>
                </a:solidFill>
                <a:latin typeface="Andalus" pitchFamily="18" charset="-78"/>
                <a:cs typeface="Andalus" pitchFamily="18" charset="-78"/>
              </a:rPr>
              <a:t>. rem.) containing mainly CHE and little TG is engulfed by liver cells, which have receptors for the surface </a:t>
            </a:r>
            <a:r>
              <a:rPr lang="en-US" sz="2800" dirty="0" err="1">
                <a:solidFill>
                  <a:srgbClr val="1F497D">
                    <a:lumMod val="50000"/>
                  </a:srgbClr>
                </a:solidFill>
                <a:latin typeface="Andalus" pitchFamily="18" charset="-78"/>
                <a:cs typeface="Andalus" pitchFamily="18" charset="-78"/>
              </a:rPr>
              <a:t>apoproteins</a:t>
            </a:r>
            <a:r>
              <a:rPr lang="en-US" sz="2800" dirty="0">
                <a:solidFill>
                  <a:srgbClr val="1F497D">
                    <a:lumMod val="50000"/>
                  </a:srgbClr>
                </a:solidFill>
                <a:latin typeface="Andalus" pitchFamily="18" charset="-78"/>
                <a:cs typeface="Andalus" pitchFamily="18" charset="-78"/>
              </a:rPr>
              <a:t> of </a:t>
            </a:r>
            <a:r>
              <a:rPr lang="en-US" sz="2800" dirty="0" err="1">
                <a:solidFill>
                  <a:srgbClr val="1F497D">
                    <a:lumMod val="50000"/>
                  </a:srgbClr>
                </a:solidFill>
                <a:latin typeface="Andalus" pitchFamily="18" charset="-78"/>
                <a:cs typeface="Andalus" pitchFamily="18" charset="-78"/>
              </a:rPr>
              <a:t>Chy</a:t>
            </a:r>
            <a:r>
              <a:rPr lang="en-US" sz="2800" dirty="0">
                <a:solidFill>
                  <a:srgbClr val="1F497D">
                    <a:lumMod val="50000"/>
                  </a:srgbClr>
                </a:solidFill>
                <a:latin typeface="Andalus" pitchFamily="18" charset="-78"/>
                <a:cs typeface="Andalus" pitchFamily="18" charset="-78"/>
              </a:rPr>
              <a:t>. rem., and digested. </a:t>
            </a:r>
          </a:p>
          <a:p>
            <a:pPr marL="342900" indent="-342900" algn="just">
              <a:spcBef>
                <a:spcPct val="20000"/>
              </a:spcBef>
              <a:buFont typeface="Arial" pitchFamily="34" charset="0"/>
              <a:buChar char="•"/>
            </a:pPr>
            <a:r>
              <a:rPr lang="en-US" sz="2800" dirty="0">
                <a:solidFill>
                  <a:srgbClr val="1F497D">
                    <a:lumMod val="50000"/>
                  </a:srgbClr>
                </a:solidFill>
                <a:latin typeface="Andalus" pitchFamily="18" charset="-78"/>
                <a:cs typeface="Andalus" pitchFamily="18" charset="-78"/>
              </a:rPr>
              <a:t>Free CH that is liberated is either stored in liver cells after </a:t>
            </a:r>
            <a:r>
              <a:rPr lang="en-US" sz="2800" dirty="0" err="1">
                <a:solidFill>
                  <a:srgbClr val="1F497D">
                    <a:lumMod val="50000"/>
                  </a:srgbClr>
                </a:solidFill>
                <a:latin typeface="Andalus" pitchFamily="18" charset="-78"/>
                <a:cs typeface="Andalus" pitchFamily="18" charset="-78"/>
              </a:rPr>
              <a:t>reesterification</a:t>
            </a:r>
            <a:r>
              <a:rPr lang="en-US" sz="2800" dirty="0">
                <a:solidFill>
                  <a:srgbClr val="1F497D">
                    <a:lumMod val="50000"/>
                  </a:srgbClr>
                </a:solidFill>
                <a:latin typeface="Andalus" pitchFamily="18" charset="-78"/>
                <a:cs typeface="Andalus" pitchFamily="18" charset="-78"/>
              </a:rPr>
              <a:t> or incorporated into a different lipoprotein and released in blood or excreted in bile as CH/ bile acids.</a:t>
            </a:r>
            <a:r>
              <a:rPr lang="en-US" sz="2800" dirty="0">
                <a:solidFill>
                  <a:schemeClr val="tx2">
                    <a:lumMod val="50000"/>
                  </a:schemeClr>
                </a:solidFill>
                <a:latin typeface="Andalus" pitchFamily="18" charset="-78"/>
                <a:cs typeface="Andalus" pitchFamily="18" charset="-78"/>
              </a:rPr>
              <a:t> </a:t>
            </a:r>
          </a:p>
          <a:p>
            <a:pPr marL="342900" indent="-342900" algn="just">
              <a:spcBef>
                <a:spcPct val="20000"/>
              </a:spcBef>
              <a:buFont typeface="Arial" pitchFamily="34" charset="0"/>
              <a:buChar char="•"/>
            </a:pPr>
            <a:r>
              <a:rPr lang="en-US" sz="2800" dirty="0">
                <a:solidFill>
                  <a:schemeClr val="tx2">
                    <a:lumMod val="50000"/>
                  </a:schemeClr>
                </a:solidFill>
                <a:latin typeface="Andalus" pitchFamily="18" charset="-78"/>
                <a:cs typeface="Andalus" pitchFamily="18" charset="-78"/>
              </a:rPr>
              <a:t>Liver secretes very low density lipoproteins (VLDL) containing mainly TG and some CHE into blood. </a:t>
            </a:r>
          </a:p>
          <a:p>
            <a:pPr marL="342900" lvl="0" indent="-342900" algn="just">
              <a:spcBef>
                <a:spcPct val="20000"/>
              </a:spcBef>
              <a:buFont typeface="Arial" pitchFamily="34" charset="0"/>
              <a:buChar char="•"/>
            </a:pPr>
            <a:endParaRPr lang="en-US" sz="2400" dirty="0">
              <a:solidFill>
                <a:srgbClr val="1F497D">
                  <a:lumMod val="50000"/>
                </a:srgbClr>
              </a:solidFill>
              <a:latin typeface="Andalus" pitchFamily="18" charset="-78"/>
              <a:cs typeface="Andalus" pitchFamily="18"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normAutofit fontScale="92500" lnSpcReduction="10000"/>
          </a:bodyPr>
          <a:lstStyle/>
          <a:p>
            <a:r>
              <a:rPr lang="en-US" sz="3100" dirty="0">
                <a:solidFill>
                  <a:schemeClr val="tx2">
                    <a:lumMod val="50000"/>
                  </a:schemeClr>
                </a:solidFill>
                <a:latin typeface="Andalus" pitchFamily="18" charset="-78"/>
                <a:cs typeface="Andalus" pitchFamily="18" charset="-78"/>
              </a:rPr>
              <a:t>VLDL is acted upon by endothelial lipoprotein lipase in the same way as on </a:t>
            </a:r>
            <a:r>
              <a:rPr lang="en-US" sz="3100" dirty="0" err="1">
                <a:solidFill>
                  <a:schemeClr val="tx2">
                    <a:lumMod val="50000"/>
                  </a:schemeClr>
                </a:solidFill>
                <a:latin typeface="Andalus" pitchFamily="18" charset="-78"/>
                <a:cs typeface="Andalus" pitchFamily="18" charset="-78"/>
              </a:rPr>
              <a:t>Chy</a:t>
            </a:r>
            <a:r>
              <a:rPr lang="en-US" sz="3100" dirty="0">
                <a:solidFill>
                  <a:schemeClr val="tx2">
                    <a:lumMod val="50000"/>
                  </a:schemeClr>
                </a:solidFill>
                <a:latin typeface="Andalus" pitchFamily="18" charset="-78"/>
                <a:cs typeface="Andalus" pitchFamily="18" charset="-78"/>
              </a:rPr>
              <a:t> and the fatty acids pass into adipose tissue and muscle; the remnant called intermediate density lipoprotein (IDL) now contains more CHE than TG. </a:t>
            </a:r>
          </a:p>
          <a:p>
            <a:r>
              <a:rPr lang="en-US" sz="3100" dirty="0">
                <a:solidFill>
                  <a:schemeClr val="tx2">
                    <a:lumMod val="50000"/>
                  </a:schemeClr>
                </a:solidFill>
                <a:latin typeface="Andalus" pitchFamily="18" charset="-78"/>
                <a:cs typeface="Andalus" pitchFamily="18" charset="-78"/>
              </a:rPr>
              <a:t>About half of the IDL is taken back by the liver cells by attachment to another receptor (LDL receptor), while the rest loses the remaining TGs gradually and becomes low density lipoprotein (LDL) containing only CHE. </a:t>
            </a:r>
          </a:p>
          <a:p>
            <a:r>
              <a:rPr lang="en-US" sz="3100" dirty="0">
                <a:solidFill>
                  <a:schemeClr val="tx2">
                    <a:lumMod val="50000"/>
                  </a:schemeClr>
                </a:solidFill>
                <a:latin typeface="Andalus" pitchFamily="18" charset="-78"/>
                <a:cs typeface="Andalus" pitchFamily="18" charset="-78"/>
              </a:rPr>
              <a:t>The LDL circulates in plasma for a long time; its uptake into liver and other tissues is dependent on the need for CH. The rate of LDL uptake is regulated by the rate of LDL receptor synthesis in a particular tissue.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Autofit/>
          </a:bodyPr>
          <a:lstStyle/>
          <a:p>
            <a:r>
              <a:rPr lang="en-US" sz="2600" dirty="0">
                <a:solidFill>
                  <a:schemeClr val="tx2">
                    <a:lumMod val="50000"/>
                  </a:schemeClr>
                </a:solidFill>
                <a:latin typeface="Andalus" pitchFamily="18" charset="-78"/>
                <a:cs typeface="Andalus" pitchFamily="18" charset="-78"/>
              </a:rPr>
              <a:t>The CHE of LDL is </a:t>
            </a:r>
            <a:r>
              <a:rPr lang="en-US" sz="2600" dirty="0" err="1">
                <a:solidFill>
                  <a:schemeClr val="tx2">
                    <a:lumMod val="50000"/>
                  </a:schemeClr>
                </a:solidFill>
                <a:latin typeface="Andalus" pitchFamily="18" charset="-78"/>
                <a:cs typeface="Andalus" pitchFamily="18" charset="-78"/>
              </a:rPr>
              <a:t>deesterified</a:t>
            </a:r>
            <a:r>
              <a:rPr lang="en-US" sz="2600" dirty="0">
                <a:solidFill>
                  <a:schemeClr val="tx2">
                    <a:lumMod val="50000"/>
                  </a:schemeClr>
                </a:solidFill>
                <a:latin typeface="Andalus" pitchFamily="18" charset="-78"/>
                <a:cs typeface="Andalus" pitchFamily="18" charset="-78"/>
              </a:rPr>
              <a:t> and used mainly for cell membrane formation. </a:t>
            </a:r>
          </a:p>
          <a:p>
            <a:r>
              <a:rPr lang="en-US" sz="2600" dirty="0">
                <a:solidFill>
                  <a:schemeClr val="tx2">
                    <a:lumMod val="50000"/>
                  </a:schemeClr>
                </a:solidFill>
                <a:latin typeface="Andalus" pitchFamily="18" charset="-78"/>
                <a:cs typeface="Andalus" pitchFamily="18" charset="-78"/>
              </a:rPr>
              <a:t>The CH released into blood from degradation of membranes is rapidly incorporated in high density lipoproteins (HDL), </a:t>
            </a:r>
            <a:r>
              <a:rPr lang="en-US" sz="2600" dirty="0" err="1">
                <a:solidFill>
                  <a:schemeClr val="tx2">
                    <a:lumMod val="50000"/>
                  </a:schemeClr>
                </a:solidFill>
                <a:latin typeface="Andalus" pitchFamily="18" charset="-78"/>
                <a:cs typeface="Andalus" pitchFamily="18" charset="-78"/>
              </a:rPr>
              <a:t>esterified</a:t>
            </a:r>
            <a:r>
              <a:rPr lang="en-US" sz="2600" dirty="0">
                <a:solidFill>
                  <a:schemeClr val="tx2">
                    <a:lumMod val="50000"/>
                  </a:schemeClr>
                </a:solidFill>
                <a:latin typeface="Andalus" pitchFamily="18" charset="-78"/>
                <a:cs typeface="Andalus" pitchFamily="18" charset="-78"/>
              </a:rPr>
              <a:t> with the help of an enzyme lecithin: cholesterol </a:t>
            </a:r>
            <a:r>
              <a:rPr lang="en-US" sz="2600" dirty="0" err="1">
                <a:solidFill>
                  <a:schemeClr val="tx2">
                    <a:lumMod val="50000"/>
                  </a:schemeClr>
                </a:solidFill>
                <a:latin typeface="Andalus" pitchFamily="18" charset="-78"/>
                <a:cs typeface="Andalus" pitchFamily="18" charset="-78"/>
              </a:rPr>
              <a:t>acyltransferase</a:t>
            </a:r>
            <a:r>
              <a:rPr lang="en-US" sz="2600" dirty="0">
                <a:solidFill>
                  <a:schemeClr val="tx2">
                    <a:lumMod val="50000"/>
                  </a:schemeClr>
                </a:solidFill>
                <a:latin typeface="Andalus" pitchFamily="18" charset="-78"/>
                <a:cs typeface="Andalus" pitchFamily="18" charset="-78"/>
              </a:rPr>
              <a:t> (LCAT) and transferred back to VLDL or IDL, completing the cycle. </a:t>
            </a:r>
          </a:p>
          <a:p>
            <a:r>
              <a:rPr lang="en-US" sz="2600" dirty="0">
                <a:solidFill>
                  <a:schemeClr val="tx2">
                    <a:lumMod val="50000"/>
                  </a:schemeClr>
                </a:solidFill>
                <a:latin typeface="Andalus" pitchFamily="18" charset="-78"/>
                <a:cs typeface="Andalus" pitchFamily="18" charset="-78"/>
              </a:rPr>
              <a:t>The excess lipoproteins in plasma are </a:t>
            </a:r>
            <a:r>
              <a:rPr lang="en-US" sz="2600" dirty="0" err="1">
                <a:solidFill>
                  <a:schemeClr val="tx2">
                    <a:lumMod val="50000"/>
                  </a:schemeClr>
                </a:solidFill>
                <a:latin typeface="Andalus" pitchFamily="18" charset="-78"/>
                <a:cs typeface="Andalus" pitchFamily="18" charset="-78"/>
              </a:rPr>
              <a:t>phagocytosed</a:t>
            </a:r>
            <a:r>
              <a:rPr lang="en-US" sz="2600" dirty="0">
                <a:solidFill>
                  <a:schemeClr val="tx2">
                    <a:lumMod val="50000"/>
                  </a:schemeClr>
                </a:solidFill>
                <a:latin typeface="Andalus" pitchFamily="18" charset="-78"/>
                <a:cs typeface="Andalus" pitchFamily="18" charset="-78"/>
              </a:rPr>
              <a:t> by macrophages for disposal. </a:t>
            </a:r>
          </a:p>
          <a:p>
            <a:r>
              <a:rPr lang="en-US" sz="2600" dirty="0">
                <a:solidFill>
                  <a:schemeClr val="tx2">
                    <a:lumMod val="50000"/>
                  </a:schemeClr>
                </a:solidFill>
                <a:latin typeface="Andalus" pitchFamily="18" charset="-78"/>
                <a:cs typeface="Andalus" pitchFamily="18" charset="-78"/>
              </a:rPr>
              <a:t>When too much of lipoproteins have to be degraded in this manner, CH is deposited in </a:t>
            </a:r>
            <a:r>
              <a:rPr lang="en-US" sz="2600" dirty="0" err="1">
                <a:solidFill>
                  <a:schemeClr val="tx2">
                    <a:lumMod val="50000"/>
                  </a:schemeClr>
                </a:solidFill>
                <a:latin typeface="Andalus" pitchFamily="18" charset="-78"/>
                <a:cs typeface="Andalus" pitchFamily="18" charset="-78"/>
              </a:rPr>
              <a:t>atheromas</a:t>
            </a:r>
            <a:r>
              <a:rPr lang="en-US" sz="2600" dirty="0">
                <a:solidFill>
                  <a:schemeClr val="tx2">
                    <a:lumMod val="50000"/>
                  </a:schemeClr>
                </a:solidFill>
                <a:latin typeface="Andalus" pitchFamily="18" charset="-78"/>
                <a:cs typeface="Andalus" pitchFamily="18" charset="-78"/>
              </a:rPr>
              <a:t> (in arterial walls) and </a:t>
            </a:r>
            <a:r>
              <a:rPr lang="en-US" sz="2600" dirty="0" err="1">
                <a:solidFill>
                  <a:schemeClr val="tx2">
                    <a:lumMod val="50000"/>
                  </a:schemeClr>
                </a:solidFill>
                <a:latin typeface="Andalus" pitchFamily="18" charset="-78"/>
                <a:cs typeface="Andalus" pitchFamily="18" charset="-78"/>
              </a:rPr>
              <a:t>xanthomas</a:t>
            </a:r>
            <a:r>
              <a:rPr lang="en-US" sz="2600" dirty="0">
                <a:solidFill>
                  <a:schemeClr val="tx2">
                    <a:lumMod val="50000"/>
                  </a:schemeClr>
                </a:solidFill>
                <a:latin typeface="Andalus" pitchFamily="18" charset="-78"/>
                <a:cs typeface="Andalus" pitchFamily="18" charset="-78"/>
              </a:rPr>
              <a:t> (in skin and tendons). Raised levels of VLDL, IDL and LDL (rarely </a:t>
            </a:r>
            <a:r>
              <a:rPr lang="en-US" sz="2600" dirty="0" err="1">
                <a:solidFill>
                  <a:schemeClr val="tx2">
                    <a:lumMod val="50000"/>
                  </a:schemeClr>
                </a:solidFill>
                <a:latin typeface="Andalus" pitchFamily="18" charset="-78"/>
                <a:cs typeface="Andalus" pitchFamily="18" charset="-78"/>
              </a:rPr>
              <a:t>Chy</a:t>
            </a:r>
            <a:r>
              <a:rPr lang="en-US" sz="2600" dirty="0">
                <a:solidFill>
                  <a:schemeClr val="tx2">
                    <a:lumMod val="50000"/>
                  </a:schemeClr>
                </a:solidFill>
                <a:latin typeface="Andalus" pitchFamily="18" charset="-78"/>
                <a:cs typeface="Andalus" pitchFamily="18" charset="-78"/>
              </a:rPr>
              <a:t> and </a:t>
            </a:r>
            <a:r>
              <a:rPr lang="en-US" sz="2600" dirty="0" err="1">
                <a:solidFill>
                  <a:schemeClr val="tx2">
                    <a:lumMod val="50000"/>
                  </a:schemeClr>
                </a:solidFill>
                <a:latin typeface="Andalus" pitchFamily="18" charset="-78"/>
                <a:cs typeface="Andalus" pitchFamily="18" charset="-78"/>
              </a:rPr>
              <a:t>Chy</a:t>
            </a:r>
            <a:r>
              <a:rPr lang="en-US" sz="2600" dirty="0">
                <a:solidFill>
                  <a:schemeClr val="tx2">
                    <a:lumMod val="50000"/>
                  </a:schemeClr>
                </a:solidFill>
                <a:latin typeface="Andalus" pitchFamily="18" charset="-78"/>
                <a:cs typeface="Andalus" pitchFamily="18" charset="-78"/>
              </a:rPr>
              <a:t>. rem. also) are </a:t>
            </a:r>
            <a:r>
              <a:rPr lang="en-US" sz="2600" dirty="0" err="1">
                <a:solidFill>
                  <a:schemeClr val="tx2">
                    <a:lumMod val="50000"/>
                  </a:schemeClr>
                </a:solidFill>
                <a:latin typeface="Andalus" pitchFamily="18" charset="-78"/>
                <a:cs typeface="Andalus" pitchFamily="18" charset="-78"/>
              </a:rPr>
              <a:t>atherogenic</a:t>
            </a:r>
            <a:r>
              <a:rPr lang="en-US" sz="2600" dirty="0">
                <a:solidFill>
                  <a:schemeClr val="tx2">
                    <a:lumMod val="50000"/>
                  </a:schemeClr>
                </a:solidFill>
                <a:latin typeface="Andalus" pitchFamily="18" charset="-78"/>
                <a:cs typeface="Andalus" pitchFamily="18" charset="-78"/>
              </a:rPr>
              <a:t>, while HDL may be protective, because HDL facilitates removal of CH from tissues.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58" y="274638"/>
            <a:ext cx="7485841" cy="944562"/>
          </a:xfrm>
        </p:spPr>
        <p:txBody>
          <a:bodyPr>
            <a:normAutofit/>
          </a:bodyPr>
          <a:lstStyle/>
          <a:p>
            <a:pPr algn="ctr"/>
            <a:r>
              <a:rPr lang="en-IN" kern="0" dirty="0">
                <a:solidFill>
                  <a:srgbClr val="00B0F0"/>
                </a:solidFill>
                <a:latin typeface="Andalus" pitchFamily="18" charset="-78"/>
                <a:cs typeface="Andalus" pitchFamily="18" charset="-78"/>
              </a:rPr>
              <a:t>EPIDEMIOLOGY</a:t>
            </a:r>
          </a:p>
        </p:txBody>
      </p:sp>
      <p:sp>
        <p:nvSpPr>
          <p:cNvPr id="3" name="Content Placeholder 2"/>
          <p:cNvSpPr>
            <a:spLocks noGrp="1"/>
          </p:cNvSpPr>
          <p:nvPr>
            <p:ph idx="1"/>
          </p:nvPr>
        </p:nvSpPr>
        <p:spPr>
          <a:xfrm>
            <a:off x="990600" y="1143000"/>
            <a:ext cx="7848600" cy="5181600"/>
          </a:xfrm>
        </p:spPr>
        <p:txBody>
          <a:bodyPr>
            <a:normAutofit fontScale="70000" lnSpcReduction="20000"/>
          </a:bodyPr>
          <a:lstStyle/>
          <a:p>
            <a:pPr>
              <a:buFont typeface="Wingdings" pitchFamily="2" charset="2"/>
              <a:buChar char="q"/>
            </a:pPr>
            <a:endParaRPr lang="en-IN" dirty="0"/>
          </a:p>
          <a:p>
            <a:pPr algn="just">
              <a:buFont typeface="Wingdings" pitchFamily="2" charset="2"/>
              <a:buChar char="q"/>
            </a:pPr>
            <a:r>
              <a:rPr lang="en-IN" dirty="0">
                <a:solidFill>
                  <a:schemeClr val="accent6">
                    <a:lumMod val="50000"/>
                  </a:schemeClr>
                </a:solidFill>
                <a:latin typeface="Andalus" pitchFamily="18" charset="-78"/>
                <a:cs typeface="Andalus" pitchFamily="18" charset="-78"/>
              </a:rPr>
              <a:t>Epidemiological studies have established that Dyslipidemia has been closely linked to the </a:t>
            </a:r>
            <a:r>
              <a:rPr lang="en-IN" dirty="0" err="1">
                <a:solidFill>
                  <a:schemeClr val="accent6">
                    <a:lumMod val="50000"/>
                  </a:schemeClr>
                </a:solidFill>
                <a:latin typeface="Andalus" pitchFamily="18" charset="-78"/>
                <a:cs typeface="Andalus" pitchFamily="18" charset="-78"/>
              </a:rPr>
              <a:t>pathophysiology</a:t>
            </a:r>
            <a:r>
              <a:rPr lang="en-IN" dirty="0">
                <a:solidFill>
                  <a:schemeClr val="accent6">
                    <a:lumMod val="50000"/>
                  </a:schemeClr>
                </a:solidFill>
                <a:latin typeface="Andalus" pitchFamily="18" charset="-78"/>
                <a:cs typeface="Andalus" pitchFamily="18" charset="-78"/>
              </a:rPr>
              <a:t> of CVD. </a:t>
            </a:r>
          </a:p>
          <a:p>
            <a:pPr algn="just">
              <a:buFont typeface="Wingdings" pitchFamily="2" charset="2"/>
              <a:buChar char="q"/>
            </a:pPr>
            <a:endParaRPr lang="en-IN" dirty="0">
              <a:solidFill>
                <a:srgbClr val="FF0000"/>
              </a:solidFill>
              <a:latin typeface="Andalus" pitchFamily="18" charset="-78"/>
              <a:cs typeface="Andalus" pitchFamily="18" charset="-78"/>
            </a:endParaRPr>
          </a:p>
          <a:p>
            <a:pPr algn="just">
              <a:buFont typeface="Wingdings" pitchFamily="2" charset="2"/>
              <a:buChar char="q"/>
            </a:pPr>
            <a:r>
              <a:rPr lang="en-IN" dirty="0">
                <a:solidFill>
                  <a:srgbClr val="FF0000"/>
                </a:solidFill>
                <a:latin typeface="Andalus" pitchFamily="18" charset="-78"/>
                <a:cs typeface="Andalus" pitchFamily="18" charset="-78"/>
              </a:rPr>
              <a:t>Cardiovascular disease is the leading cause of death worldwide and mortality due to CVD is higher in low and middle income countries.</a:t>
            </a:r>
          </a:p>
          <a:p>
            <a:pPr algn="just">
              <a:buNone/>
            </a:pPr>
            <a:endParaRPr lang="en-IN" dirty="0">
              <a:solidFill>
                <a:schemeClr val="accent6">
                  <a:lumMod val="50000"/>
                </a:schemeClr>
              </a:solidFill>
              <a:latin typeface="Andalus" pitchFamily="18" charset="-78"/>
              <a:cs typeface="Andalus" pitchFamily="18" charset="-78"/>
            </a:endParaRPr>
          </a:p>
          <a:p>
            <a:pPr algn="just">
              <a:buFont typeface="Wingdings" pitchFamily="2" charset="2"/>
              <a:buChar char="q"/>
            </a:pPr>
            <a:r>
              <a:rPr lang="en-IN" dirty="0">
                <a:solidFill>
                  <a:schemeClr val="accent6">
                    <a:lumMod val="50000"/>
                  </a:schemeClr>
                </a:solidFill>
                <a:latin typeface="Andalus" pitchFamily="18" charset="-78"/>
                <a:cs typeface="Andalus" pitchFamily="18" charset="-78"/>
              </a:rPr>
              <a:t> In India, there has been an alarming increase in the prevalence of CVD over the past two decades so much so that accounts for 24% of all deaths among adults aged 25–69 years.</a:t>
            </a:r>
          </a:p>
          <a:p>
            <a:pPr algn="just">
              <a:buFont typeface="Wingdings" pitchFamily="2" charset="2"/>
              <a:buChar char="q"/>
            </a:pPr>
            <a:endParaRPr lang="en-IN" dirty="0">
              <a:solidFill>
                <a:schemeClr val="accent6">
                  <a:lumMod val="50000"/>
                </a:schemeClr>
              </a:solidFill>
              <a:latin typeface="Andalus" pitchFamily="18" charset="-78"/>
              <a:cs typeface="Andalus" pitchFamily="18" charset="-78"/>
            </a:endParaRPr>
          </a:p>
          <a:p>
            <a:pPr algn="just">
              <a:buFont typeface="Wingdings" pitchFamily="2" charset="2"/>
              <a:buChar char="q"/>
            </a:pPr>
            <a:r>
              <a:rPr lang="en-IN" dirty="0">
                <a:solidFill>
                  <a:srgbClr val="7030A0"/>
                </a:solidFill>
                <a:latin typeface="Andalus" pitchFamily="18" charset="-78"/>
                <a:cs typeface="Andalus" pitchFamily="18" charset="-78"/>
              </a:rPr>
              <a:t>It is estimated that by 2020, CVD will be the largest cause of disability and death in India with 2.6 million Indians predicted to die due to CVD.</a:t>
            </a:r>
          </a:p>
          <a:p>
            <a:pPr>
              <a:buFont typeface="Wingdings" pitchFamily="2" charset="2"/>
              <a:buChar char="q"/>
            </a:pPr>
            <a:endParaRPr lang="en-IN" dirty="0">
              <a:solidFill>
                <a:schemeClr val="accent6">
                  <a:lumMod val="50000"/>
                </a:schemeClr>
              </a:solidFill>
              <a:latin typeface="Andalus" pitchFamily="18" charset="-78"/>
              <a:cs typeface="Andalus" pitchFamily="18" charset="-78"/>
            </a:endParaRPr>
          </a:p>
          <a:p>
            <a:pPr>
              <a:buFont typeface="Wingdings" pitchFamily="2" charset="2"/>
              <a:buChar char="q"/>
            </a:pPr>
            <a:endParaRPr lang="en-IN" dirty="0">
              <a:solidFill>
                <a:schemeClr val="accent6">
                  <a:lumMod val="50000"/>
                </a:schemeClr>
              </a:solidFill>
              <a:latin typeface="Andalus" pitchFamily="18" charset="-78"/>
              <a:cs typeface="Andalus" pitchFamily="18" charset="-78"/>
            </a:endParaRPr>
          </a:p>
          <a:p>
            <a:endParaRPr lang="en-IN" dirty="0"/>
          </a:p>
        </p:txBody>
      </p:sp>
      <p:sp>
        <p:nvSpPr>
          <p:cNvPr id="4" name="Footer Placeholder 3"/>
          <p:cNvSpPr>
            <a:spLocks noGrp="1"/>
          </p:cNvSpPr>
          <p:nvPr>
            <p:ph type="ftr" sz="quarter" idx="11"/>
          </p:nvPr>
        </p:nvSpPr>
        <p:spPr/>
        <p:txBody>
          <a:bodyPr/>
          <a:lstStyle/>
          <a:p>
            <a:r>
              <a:rPr lang="en-US" sz="1600" b="1" dirty="0" err="1">
                <a:solidFill>
                  <a:srgbClr val="00B0F0"/>
                </a:solidFill>
              </a:rPr>
              <a:t>Dyslipidemia-,Medoroga</a:t>
            </a:r>
            <a:endParaRPr lang="en-US" sz="1600" b="1" dirty="0">
              <a:solidFill>
                <a:srgbClr val="00B0F0"/>
              </a:solidFill>
            </a:endParaRPr>
          </a:p>
        </p:txBody>
      </p:sp>
      <p:sp>
        <p:nvSpPr>
          <p:cNvPr id="5" name="Slide Number Placeholder 4"/>
          <p:cNvSpPr>
            <a:spLocks noGrp="1"/>
          </p:cNvSpPr>
          <p:nvPr>
            <p:ph type="sldNum" sz="quarter" idx="12"/>
          </p:nvPr>
        </p:nvSpPr>
        <p:spPr/>
        <p:txBody>
          <a:bodyPr/>
          <a:lstStyle/>
          <a:p>
            <a:fld id="{8557CD05-1A93-40BF-BDF1-07CA5CA97E22}" type="slidenum">
              <a:rPr lang="en-US" smtClean="0"/>
              <a:pPr/>
              <a:t>9</a:t>
            </a:fld>
            <a:endParaRPr lang="en-US"/>
          </a:p>
        </p:txBody>
      </p:sp>
      <p:pic>
        <p:nvPicPr>
          <p:cNvPr id="6" name="Picture 8" descr="C:\Users\Md. Nazmul Huda\Desktop\animated_earth_84.gif"/>
          <p:cNvPicPr>
            <a:picLocks noChangeAspect="1" noChangeArrowheads="1" noCrop="1"/>
          </p:cNvPicPr>
          <p:nvPr/>
        </p:nvPicPr>
        <p:blipFill>
          <a:blip r:embed="rId2"/>
          <a:srcRect/>
          <a:stretch>
            <a:fillRect/>
          </a:stretch>
        </p:blipFill>
        <p:spPr bwMode="auto">
          <a:xfrm>
            <a:off x="304800" y="0"/>
            <a:ext cx="1431470" cy="91915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2137</Words>
  <Application>Microsoft Office PowerPoint</Application>
  <PresentationFormat>On-screen Show (4:3)</PresentationFormat>
  <Paragraphs>403</Paragraphs>
  <Slides>30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Algerian</vt:lpstr>
      <vt:lpstr>Andalus</vt:lpstr>
      <vt:lpstr>Arial</vt:lpstr>
      <vt:lpstr>Calibri</vt:lpstr>
      <vt:lpstr>Lucida Calligraphy</vt:lpstr>
      <vt:lpstr>Lucida Handwriting</vt:lpstr>
      <vt:lpstr>Times New Roman</vt:lpstr>
      <vt:lpstr>Wingdings</vt:lpstr>
      <vt:lpstr>Office Theme</vt:lpstr>
      <vt:lpstr>Lecture - 10</vt:lpstr>
      <vt:lpstr>PowerPoint Presentation</vt:lpstr>
      <vt:lpstr>What  is  Dyslipidemia?</vt:lpstr>
      <vt:lpstr>Lipid transport </vt:lpstr>
      <vt:lpstr>PowerPoint Presentation</vt:lpstr>
      <vt:lpstr>PowerPoint Presentation</vt:lpstr>
      <vt:lpstr>PowerPoint Presentation</vt:lpstr>
      <vt:lpstr>PowerPoint Presentation</vt:lpstr>
      <vt:lpstr>EPIDEMIOLOGY</vt:lpstr>
      <vt:lpstr>Contd…</vt:lpstr>
      <vt:lpstr>Fredrickson  Classification: (based on Lipoprotein Patterns /Phenotypic) </vt:lpstr>
      <vt:lpstr>PowerPoint Presentation</vt:lpstr>
      <vt:lpstr>PowerPoint Presentation</vt:lpstr>
      <vt:lpstr>PowerPoint Presentation</vt:lpstr>
      <vt:lpstr>Secondary Dyslipidemia  (Diabetic, obesity etc)</vt:lpstr>
      <vt:lpstr> Secondary Causes of Lipoprotein Abnormalities</vt:lpstr>
      <vt:lpstr>Classification of Dyslipidemia</vt:lpstr>
      <vt:lpstr>Sign and Symptom </vt:lpstr>
      <vt:lpstr>Planar xanthoma:</vt:lpstr>
      <vt:lpstr>PowerPoint Presentation</vt:lpstr>
      <vt:lpstr>How   to   Calculate  LDL Cholesterol?</vt:lpstr>
      <vt:lpstr>Diagnosis &amp; screening:</vt:lpstr>
      <vt:lpstr> Major  Risk factors for CAD in pt’s of Dyslipidemia </vt:lpstr>
      <vt:lpstr>How   to   Calculate  LDL Cholesterol?</vt:lpstr>
      <vt:lpstr>Two Approaches for lipid lowering therapy:</vt:lpstr>
      <vt:lpstr>Non drug  management:</vt:lpstr>
      <vt:lpstr>Therapeutic Life Style Changes</vt:lpstr>
      <vt:lpstr>Pharmacological management </vt:lpstr>
      <vt:lpstr>The Guideline for selection of Hypolipidaemic Drugs </vt:lpstr>
      <vt:lpstr>PowerPoint Presentation</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shagufta</dc:creator>
  <cp:lastModifiedBy>shagufta.malhotra@gmail.com</cp:lastModifiedBy>
  <cp:revision>5</cp:revision>
  <dcterms:created xsi:type="dcterms:W3CDTF">2020-04-11T06:48:16Z</dcterms:created>
  <dcterms:modified xsi:type="dcterms:W3CDTF">2024-11-21T08:11:53Z</dcterms:modified>
</cp:coreProperties>
</file>